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259" r:id="rId3"/>
    <p:sldId id="287" r:id="rId4"/>
    <p:sldId id="288" r:id="rId5"/>
    <p:sldId id="291" r:id="rId6"/>
    <p:sldId id="301" r:id="rId7"/>
    <p:sldId id="298" r:id="rId8"/>
    <p:sldId id="299" r:id="rId9"/>
    <p:sldId id="300" r:id="rId10"/>
    <p:sldId id="302" r:id="rId11"/>
    <p:sldId id="306" r:id="rId12"/>
    <p:sldId id="303" r:id="rId13"/>
    <p:sldId id="305" r:id="rId14"/>
    <p:sldId id="304" r:id="rId15"/>
    <p:sldId id="266" r:id="rId16"/>
    <p:sldId id="307" r:id="rId17"/>
    <p:sldId id="279" r:id="rId18"/>
    <p:sldId id="308" r:id="rId19"/>
    <p:sldId id="262" r:id="rId20"/>
    <p:sldId id="311" r:id="rId21"/>
    <p:sldId id="274" r:id="rId22"/>
    <p:sldId id="280" r:id="rId23"/>
    <p:sldId id="312" r:id="rId24"/>
    <p:sldId id="275" r:id="rId25"/>
    <p:sldId id="276" r:id="rId26"/>
    <p:sldId id="317" r:id="rId27"/>
    <p:sldId id="315" r:id="rId28"/>
    <p:sldId id="316" r:id="rId29"/>
    <p:sldId id="313" r:id="rId30"/>
    <p:sldId id="277" r:id="rId31"/>
    <p:sldId id="278" r:id="rId32"/>
    <p:sldId id="281" r:id="rId33"/>
    <p:sldId id="318" r:id="rId34"/>
    <p:sldId id="319" r:id="rId35"/>
    <p:sldId id="323" r:id="rId36"/>
    <p:sldId id="309" r:id="rId37"/>
    <p:sldId id="314" r:id="rId38"/>
    <p:sldId id="283" r:id="rId39"/>
    <p:sldId id="324" r:id="rId40"/>
    <p:sldId id="320" r:id="rId41"/>
    <p:sldId id="321" r:id="rId42"/>
    <p:sldId id="286" r:id="rId43"/>
    <p:sldId id="322" r:id="rId4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C8A"/>
    <a:srgbClr val="263C92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03" autoAdjust="0"/>
    <p:restoredTop sz="94325" autoAdjust="0"/>
  </p:normalViewPr>
  <p:slideViewPr>
    <p:cSldViewPr>
      <p:cViewPr>
        <p:scale>
          <a:sx n="100" d="100"/>
          <a:sy n="100" d="100"/>
        </p:scale>
        <p:origin x="-78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2045EC4-40ED-4DDB-A84E-3CFA86A89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3A3647-54B1-4226-9C49-767531F18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3647-54B1-4226-9C49-767531F1883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3647-54B1-4226-9C49-767531F1883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3647-54B1-4226-9C49-767531F1883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3A3647-54B1-4226-9C49-767531F1883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263C9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828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 om het opmaakprofiel te bewerken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05000"/>
            <a:ext cx="7772400" cy="3733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Klik om het opmaakprofiel van de modelondertitel te bewerken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4FC158-CA02-4838-A670-2115D8E78B9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5F01-D5F1-4977-B080-62D715D6A29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70E6-9678-49DC-A64F-079FFB21FB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4153-6F7D-4A8E-BEEC-3DAC4A50823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FB167-8A5D-4442-A43C-0EE2A0619D6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696CA-E143-4BF6-AE64-C2F57809AD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BF30F-692F-42C9-A4D3-47609C0CFD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E619-3E17-4D9B-9F53-25135738DC8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D4DF-CD4F-4B3A-AA7B-2F316E5A28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B266-6C62-4811-99AD-73569891C1C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9B66C-C5FA-4D11-8679-B7DF3B2BAC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263C9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  <a:endParaRPr lang="nl-NL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6438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1613"/>
            <a:ext cx="2895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283400C-A3F2-4B4A-BF78-82AB36EEBD7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6152" name="Picture 14" descr="BannerPowerpointEngel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3C9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63C8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3C8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3C8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3C8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3C8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3C8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3C8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3C8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63C8A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e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2819400" y="5486400"/>
            <a:ext cx="63246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1200" dirty="0" err="1">
                <a:solidFill>
                  <a:schemeClr val="bg1"/>
                </a:solidFill>
                <a:latin typeface="Arial" charset="0"/>
              </a:rPr>
              <a:t>naam</a:t>
            </a:r>
            <a:endParaRPr lang="en-GB" sz="3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195" name="Picture 12" descr="BannerPowerpointEngelsEerstp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903605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3" descr="Eerstep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6963"/>
            <a:ext cx="91440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2928926" y="450057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4400" baseline="4000" dirty="0">
                <a:solidFill>
                  <a:schemeClr val="bg1"/>
                </a:solidFill>
                <a:latin typeface="Arial" charset="0"/>
              </a:rPr>
              <a:t>An Ontology-Based Metalanguage with Explicit Instantiation</a:t>
            </a:r>
            <a:endParaRPr lang="en-GB" sz="4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786563" y="6286500"/>
            <a:ext cx="221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Alfons Laarman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214546" y="5572140"/>
            <a:ext cx="27860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800" dirty="0" err="1" smtClean="0">
                <a:solidFill>
                  <a:schemeClr val="bg1"/>
                </a:solidFill>
              </a:rPr>
              <a:t>Committee</a:t>
            </a:r>
            <a:r>
              <a:rPr lang="nl-NL" sz="1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Dr. Ivan Kurtev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Dr. Ir. Klaas van den Berg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Arda Goknil, </a:t>
            </a:r>
            <a:r>
              <a:rPr lang="nl-NL" sz="1800" dirty="0" err="1" smtClean="0">
                <a:solidFill>
                  <a:schemeClr val="bg1"/>
                </a:solidFill>
              </a:rPr>
              <a:t>Msc</a:t>
            </a:r>
            <a:endParaRPr lang="nl-NL" sz="1800" dirty="0" smtClean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928802"/>
            <a:ext cx="7772400" cy="4114800"/>
          </a:xfrm>
        </p:spPr>
        <p:txBody>
          <a:bodyPr/>
          <a:lstStyle/>
          <a:p>
            <a:r>
              <a:rPr lang="en-US" i="1" dirty="0" smtClean="0"/>
              <a:t>Metamodeling</a:t>
            </a:r>
            <a:r>
              <a:rPr lang="en-US" dirty="0" smtClean="0"/>
              <a:t> is the </a:t>
            </a:r>
          </a:p>
          <a:p>
            <a:pPr>
              <a:buNone/>
            </a:pPr>
            <a:r>
              <a:rPr lang="en-US" dirty="0" smtClean="0"/>
              <a:t>	practice of defining a </a:t>
            </a:r>
          </a:p>
          <a:p>
            <a:pPr>
              <a:buNone/>
            </a:pPr>
            <a:r>
              <a:rPr lang="en-US" dirty="0" smtClean="0"/>
              <a:t>	modeling language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u="sng" dirty="0" smtClean="0"/>
              <a:t>metalanguage</a:t>
            </a:r>
          </a:p>
          <a:p>
            <a:pPr>
              <a:buNone/>
            </a:pPr>
            <a:r>
              <a:rPr lang="en-US" dirty="0" smtClean="0"/>
              <a:t>	is introduced to define</a:t>
            </a:r>
          </a:p>
          <a:p>
            <a:pPr>
              <a:buNone/>
            </a:pPr>
            <a:r>
              <a:rPr lang="en-US" dirty="0" smtClean="0"/>
              <a:t>	Metamodels (</a:t>
            </a:r>
            <a:r>
              <a:rPr lang="en-US" i="1" dirty="0" smtClean="0"/>
              <a:t>MOF</a:t>
            </a:r>
            <a:r>
              <a:rPr lang="en-US" dirty="0" smtClean="0"/>
              <a:t>)</a:t>
            </a:r>
            <a:endParaRPr lang="en-US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2844" y="1171564"/>
            <a:ext cx="90011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(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Driven Engineering)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graphicFrame>
        <p:nvGraphicFramePr>
          <p:cNvPr id="54274" name="Object 22"/>
          <p:cNvGraphicFramePr>
            <a:graphicFrameLocks noChangeAspect="1"/>
          </p:cNvGraphicFramePr>
          <p:nvPr/>
        </p:nvGraphicFramePr>
        <p:xfrm>
          <a:off x="5214910" y="2500306"/>
          <a:ext cx="3929090" cy="3604356"/>
        </p:xfrm>
        <a:graphic>
          <a:graphicData uri="http://schemas.openxmlformats.org/presentationml/2006/ole">
            <p:oleObj spid="_x0000_s54274" name="Visio" r:id="rId3" imgW="3882853" imgH="300442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357562"/>
            <a:ext cx="7772400" cy="685800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81200"/>
            <a:ext cx="8429684" cy="4114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Tradition modeling architectures do not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provide sufficient support for </a:t>
            </a:r>
            <a:r>
              <a:rPr lang="en-US" i="1" dirty="0" smtClean="0"/>
              <a:t>metamodeling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It lacks:</a:t>
            </a:r>
          </a:p>
          <a:p>
            <a:r>
              <a:rPr lang="en-US" dirty="0" smtClean="0"/>
              <a:t>Support for </a:t>
            </a:r>
            <a:r>
              <a:rPr lang="en-US" i="1" dirty="0" smtClean="0"/>
              <a:t>data translation</a:t>
            </a:r>
          </a:p>
          <a:p>
            <a:r>
              <a:rPr lang="en-US" i="1" dirty="0" smtClean="0"/>
              <a:t>uniform model handling</a:t>
            </a:r>
          </a:p>
          <a:p>
            <a:pPr>
              <a:buNone/>
            </a:pPr>
            <a:endParaRPr lang="en-US" dirty="0" smtClean="0"/>
          </a:p>
          <a:p>
            <a:endParaRPr lang="en-US" i="1" dirty="0" smtClean="0"/>
          </a:p>
          <a:p>
            <a:endParaRPr lang="nl-NL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 smtClean="0"/>
              <a:t>Statement (the problems)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981200"/>
            <a:ext cx="8643998" cy="41148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data translation:	    uniform </a:t>
            </a:r>
            <a:r>
              <a:rPr lang="en-US" i="1" dirty="0" smtClean="0"/>
              <a:t>model </a:t>
            </a:r>
            <a:r>
              <a:rPr lang="en-US" i="1" dirty="0" smtClean="0"/>
              <a:t>handling: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				      </a:t>
            </a:r>
            <a:r>
              <a:rPr lang="en-US" sz="2800" dirty="0" smtClean="0"/>
              <a:t>The </a:t>
            </a:r>
            <a:r>
              <a:rPr lang="en-US" sz="2800" i="1" dirty="0" smtClean="0"/>
              <a:t>OCL</a:t>
            </a:r>
            <a:r>
              <a:rPr lang="en-US" sz="2800" dirty="0" smtClean="0"/>
              <a:t> specification 					       only supports </a:t>
            </a:r>
            <a:r>
              <a:rPr lang="en-US" sz="2800" i="1" dirty="0" smtClean="0"/>
              <a:t>UML</a:t>
            </a:r>
            <a:r>
              <a:rPr lang="en-US" sz="2800" dirty="0" smtClean="0"/>
              <a:t> 					       and  </a:t>
            </a:r>
            <a:r>
              <a:rPr lang="en-US" sz="2800" i="1" dirty="0" smtClean="0"/>
              <a:t>MOF</a:t>
            </a:r>
            <a:endParaRPr lang="en-US" i="1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  <p:pic>
        <p:nvPicPr>
          <p:cNvPr id="5" name="Picture 34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143372" cy="40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290" y="6215082"/>
            <a:ext cx="20717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Taken from Kurtev 08    </a:t>
            </a:r>
            <a:endParaRPr lang="nl-NL" sz="1600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965307" y="4249743"/>
            <a:ext cx="4643470" cy="158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 smtClean="0"/>
              <a:t>Statement (an analysis)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found two </a:t>
            </a:r>
            <a:r>
              <a:rPr lang="en-US" dirty="0" smtClean="0"/>
              <a:t>sources </a:t>
            </a:r>
            <a:r>
              <a:rPr lang="en-US" dirty="0" smtClean="0"/>
              <a:t>of the problems</a:t>
            </a:r>
            <a:r>
              <a:rPr lang="en-US" dirty="0" smtClean="0"/>
              <a:t>:</a:t>
            </a:r>
          </a:p>
          <a:p>
            <a:r>
              <a:rPr lang="en-US" dirty="0" smtClean="0"/>
              <a:t>Multiple instanceOf relations (relativity)</a:t>
            </a:r>
          </a:p>
          <a:p>
            <a:r>
              <a:rPr lang="en-US" dirty="0" smtClean="0"/>
              <a:t>The expressiveness of the metalanguage is imprecise</a:t>
            </a:r>
          </a:p>
          <a:p>
            <a:pPr>
              <a:buNone/>
            </a:pPr>
            <a:endParaRPr lang="en-US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Statement (an analysis)</a:t>
            </a:r>
            <a:endParaRPr lang="nl-NL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0532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Multiple </a:t>
            </a:r>
            <a:r>
              <a:rPr lang="en-US" dirty="0" smtClean="0"/>
              <a:t>instanceOf:		Relativity</a:t>
            </a:r>
            <a:r>
              <a:rPr lang="en-US" dirty="0" smtClean="0"/>
              <a:t>: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315623" y="5247177"/>
            <a:ext cx="780553" cy="1225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2349344" y="5649637"/>
          <a:ext cx="2505688" cy="708321"/>
        </p:xfrm>
        <a:graphic>
          <a:graphicData uri="http://schemas.openxmlformats.org/presentationml/2006/ole">
            <p:oleObj spid="_x0000_s43009" name="Visio" r:id="rId3" imgW="1348051" imgH="381649" progId="Visio.Drawing.11">
              <p:embed/>
            </p:oleObj>
          </a:graphicData>
        </a:graphic>
      </p:graphicFrame>
      <p:graphicFrame>
        <p:nvGraphicFramePr>
          <p:cNvPr id="7" name="Object 13"/>
          <p:cNvGraphicFramePr>
            <a:graphicFrameLocks noChangeAspect="1"/>
          </p:cNvGraphicFramePr>
          <p:nvPr/>
        </p:nvGraphicFramePr>
        <p:xfrm>
          <a:off x="142844" y="5506762"/>
          <a:ext cx="1634996" cy="851196"/>
        </p:xfrm>
        <a:graphic>
          <a:graphicData uri="http://schemas.openxmlformats.org/presentationml/2006/ole">
            <p:oleObj spid="_x0000_s43010" name="Visio" r:id="rId4" imgW="1040258" imgH="541797" progId="Visio.Drawing.11">
              <p:embed/>
            </p:oleObj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/>
        </p:nvGraphicFramePr>
        <p:xfrm>
          <a:off x="428596" y="2571744"/>
          <a:ext cx="4579825" cy="2571768"/>
        </p:xfrm>
        <a:graphic>
          <a:graphicData uri="http://schemas.openxmlformats.org/presentationml/2006/ole">
            <p:oleObj spid="_x0000_s43011" name="Visio" r:id="rId5" imgW="2882920" imgH="1621929" progId="Visio.Drawing.11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0800000">
            <a:off x="1706402" y="5863951"/>
            <a:ext cx="642942" cy="1588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7072330" y="4500570"/>
          <a:ext cx="2041800" cy="1062690"/>
        </p:xfrm>
        <a:graphic>
          <a:graphicData uri="http://schemas.openxmlformats.org/presentationml/2006/ole">
            <p:oleObj spid="_x0000_s43013" name="Visio" r:id="rId6" imgW="1040258" imgH="541797" progId="Visio.Drawing.11">
              <p:embed/>
            </p:oleObj>
          </a:graphicData>
        </a:graphic>
      </p:graphicFrame>
      <p:cxnSp>
        <p:nvCxnSpPr>
          <p:cNvPr id="15" name="Straight Arrow Connector 14"/>
          <p:cNvCxnSpPr>
            <a:endCxn id="21" idx="2"/>
          </p:cNvCxnSpPr>
          <p:nvPr/>
        </p:nvCxnSpPr>
        <p:spPr>
          <a:xfrm rot="5400000" flipH="1" flipV="1">
            <a:off x="7560669" y="4045269"/>
            <a:ext cx="1038532" cy="1494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6500826" y="4857758"/>
            <a:ext cx="642944" cy="1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86644" y="3071811"/>
            <a:ext cx="1601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UML Class</a:t>
            </a:r>
            <a:endParaRPr lang="nl-NL" dirty="0"/>
          </a:p>
        </p:txBody>
      </p:sp>
      <p:sp>
        <p:nvSpPr>
          <p:cNvPr id="22" name="Rectangle 21"/>
          <p:cNvSpPr/>
          <p:nvPr/>
        </p:nvSpPr>
        <p:spPr>
          <a:xfrm>
            <a:off x="4823067" y="4643446"/>
            <a:ext cx="1749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MOF Object</a:t>
            </a:r>
            <a:endParaRPr lang="nl-NL" dirty="0"/>
          </a:p>
        </p:txBody>
      </p:sp>
      <p:sp>
        <p:nvSpPr>
          <p:cNvPr id="25" name="Rectangle 24"/>
          <p:cNvSpPr/>
          <p:nvPr/>
        </p:nvSpPr>
        <p:spPr>
          <a:xfrm>
            <a:off x="4857752" y="3071810"/>
            <a:ext cx="15969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MOF Class</a:t>
            </a:r>
            <a:endParaRPr lang="nl-NL" dirty="0"/>
          </a:p>
        </p:txBody>
      </p:sp>
      <p:cxnSp>
        <p:nvCxnSpPr>
          <p:cNvPr id="26" name="Straight Arrow Connector 25"/>
          <p:cNvCxnSpPr>
            <a:stCxn id="21" idx="1"/>
            <a:endCxn id="25" idx="3"/>
          </p:cNvCxnSpPr>
          <p:nvPr/>
        </p:nvCxnSpPr>
        <p:spPr>
          <a:xfrm rot="10800000">
            <a:off x="6454664" y="3302644"/>
            <a:ext cx="831980" cy="1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 Statement (an analysis)</a:t>
            </a:r>
            <a:endParaRPr lang="nl-NL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8596" y="1981200"/>
            <a:ext cx="8358246" cy="430532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expressiveness of metalanguage:</a:t>
            </a:r>
          </a:p>
          <a:p>
            <a:pPr>
              <a:buNone/>
            </a:pPr>
            <a:r>
              <a:rPr lang="en-US" sz="2400" dirty="0" err="1" smtClean="0"/>
              <a:t>Guizzardi,Wand</a:t>
            </a:r>
            <a:r>
              <a:rPr lang="en-US" sz="2400" dirty="0" smtClean="0"/>
              <a:t> &amp; Webber looked at the ontological </a:t>
            </a:r>
          </a:p>
          <a:p>
            <a:pPr>
              <a:buNone/>
            </a:pPr>
            <a:r>
              <a:rPr lang="en-US" sz="2400" dirty="0" smtClean="0"/>
              <a:t>faithfulness of UML and concluded that it suffers from: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Construct </a:t>
            </a:r>
            <a:r>
              <a:rPr lang="en-US" sz="2400" i="1" dirty="0" smtClean="0"/>
              <a:t>excessiveness</a:t>
            </a:r>
            <a:r>
              <a:rPr lang="en-US" sz="2400" dirty="0" smtClean="0"/>
              <a:t>, </a:t>
            </a:r>
            <a:r>
              <a:rPr lang="en-US" sz="2400" i="1" dirty="0" smtClean="0"/>
              <a:t>overload</a:t>
            </a:r>
            <a:r>
              <a:rPr lang="en-US" sz="2400" dirty="0" smtClean="0"/>
              <a:t> and </a:t>
            </a:r>
            <a:r>
              <a:rPr lang="en-US" sz="2400" i="1" dirty="0" smtClean="0"/>
              <a:t>incompleteness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MOF uses the same constructs as UML and is thus unsuitable to express the ontological commitment of modeling languages</a:t>
            </a:r>
          </a:p>
          <a:p>
            <a:pPr>
              <a:buNone/>
            </a:pPr>
            <a:endParaRPr lang="en-US" sz="2400" dirty="0" smtClean="0"/>
          </a:p>
          <a:p>
            <a:pPr eaLnBrk="1" hangingPunct="1">
              <a:buFontTx/>
              <a:buNone/>
            </a:pPr>
            <a:endParaRPr lang="nl-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85800"/>
          </a:xfrm>
        </p:spPr>
        <p:txBody>
          <a:bodyPr/>
          <a:lstStyle/>
          <a:p>
            <a:r>
              <a:rPr lang="en-US" dirty="0" smtClean="0"/>
              <a:t>Problem </a:t>
            </a:r>
            <a:r>
              <a:rPr lang="en-US" dirty="0" smtClean="0"/>
              <a:t>Statement (research questions)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to provide an uniform interpretation of the instanceOf relation in the whole modeling architecture?</a:t>
            </a:r>
          </a:p>
          <a:p>
            <a:r>
              <a:rPr lang="en-US" dirty="0" smtClean="0"/>
              <a:t>How to ensure precise and consistent definition of metamodels?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357562"/>
            <a:ext cx="7772400" cy="6858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Define a </a:t>
            </a:r>
            <a:r>
              <a:rPr lang="en-US" i="1" dirty="0" smtClean="0"/>
              <a:t>metalanguage</a:t>
            </a:r>
            <a:r>
              <a:rPr lang="en-US" dirty="0" smtClean="0"/>
              <a:t> which can express the </a:t>
            </a:r>
            <a:r>
              <a:rPr lang="en-US" i="1" dirty="0" smtClean="0"/>
              <a:t>instantiation semantics</a:t>
            </a:r>
          </a:p>
          <a:p>
            <a:pPr eaLnBrk="1" hangingPunct="1"/>
            <a:r>
              <a:rPr lang="en-US" dirty="0" smtClean="0"/>
              <a:t>Base the language constructs on </a:t>
            </a:r>
            <a:r>
              <a:rPr lang="en-US" i="1" dirty="0" smtClean="0"/>
              <a:t>Ontology</a:t>
            </a:r>
          </a:p>
          <a:p>
            <a:pPr eaLnBrk="1" hangingPunct="1">
              <a:buFontTx/>
              <a:buNone/>
            </a:pP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>
              <a:buFontTx/>
              <a:buNone/>
            </a:pPr>
            <a:endParaRPr lang="nl-NL" sz="2400" dirty="0" smtClean="0"/>
          </a:p>
          <a:p>
            <a:pPr eaLnBrk="1" hangingPunct="1">
              <a:buFontTx/>
              <a:buNone/>
            </a:pPr>
            <a:r>
              <a:rPr lang="nl-NL" dirty="0" smtClean="0"/>
              <a:t>							</a:t>
            </a:r>
            <a:endParaRPr lang="en-US" dirty="0" smtClean="0"/>
          </a:p>
          <a:p>
            <a:pPr eaLnBrk="1" hangingPunct="1"/>
            <a:endParaRPr lang="nl-NL" dirty="0" smtClean="0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42910" y="128586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Approach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00024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  <a:p>
            <a:pPr lvl="1" eaLnBrk="1" hangingPunct="1"/>
            <a:r>
              <a:rPr lang="en-US" dirty="0" smtClean="0"/>
              <a:t>Title</a:t>
            </a:r>
            <a:endParaRPr lang="en-US" dirty="0" smtClean="0"/>
          </a:p>
          <a:p>
            <a:pPr eaLnBrk="1" hangingPunct="1"/>
            <a:r>
              <a:rPr lang="en-US" dirty="0" smtClean="0"/>
              <a:t>Problem Statement</a:t>
            </a:r>
            <a:endParaRPr lang="en-US" dirty="0" smtClean="0"/>
          </a:p>
          <a:p>
            <a:pPr eaLnBrk="1" hangingPunct="1"/>
            <a:r>
              <a:rPr lang="en-US" dirty="0" smtClean="0"/>
              <a:t>Approach</a:t>
            </a:r>
          </a:p>
          <a:p>
            <a:pPr eaLnBrk="1" hangingPunct="1"/>
            <a:r>
              <a:rPr lang="en-US" dirty="0" smtClean="0"/>
              <a:t>The</a:t>
            </a:r>
            <a:r>
              <a:rPr lang="en-US" dirty="0" smtClean="0"/>
              <a:t> Metalanguage OGML</a:t>
            </a:r>
            <a:endParaRPr lang="en-US" dirty="0" smtClean="0"/>
          </a:p>
          <a:p>
            <a:pPr eaLnBrk="1" hangingPunct="1"/>
            <a:r>
              <a:rPr lang="en-US" dirty="0" smtClean="0"/>
              <a:t>Results</a:t>
            </a:r>
          </a:p>
          <a:p>
            <a:pPr eaLnBrk="1" hangingPunct="1"/>
            <a:r>
              <a:rPr lang="en-US" dirty="0" smtClean="0"/>
              <a:t>Conclusion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7772400" cy="685800"/>
          </a:xfrm>
        </p:spPr>
        <p:txBody>
          <a:bodyPr/>
          <a:lstStyle/>
          <a:p>
            <a:r>
              <a:rPr lang="en-US" dirty="0" smtClean="0"/>
              <a:t>The Metalanguage OGML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28596" y="3643314"/>
            <a:ext cx="81439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Ontology Grounded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MetaL</a:t>
            </a:r>
            <a:r>
              <a:rPr lang="en-US" sz="3600" b="1" kern="0" dirty="0" err="1" smtClean="0">
                <a:solidFill>
                  <a:srgbClr val="263C92"/>
                </a:solidFill>
                <a:latin typeface="+mj-lt"/>
                <a:ea typeface="+mj-ea"/>
                <a:cs typeface="+mj-cs"/>
              </a:rPr>
              <a:t>anguage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000116"/>
          </a:xfrm>
        </p:spPr>
        <p:txBody>
          <a:bodyPr/>
          <a:lstStyle/>
          <a:p>
            <a:r>
              <a:rPr lang="nl-NL" dirty="0" smtClean="0"/>
              <a:t>The Metalanguage</a:t>
            </a:r>
            <a:r>
              <a:rPr lang="nl-NL" dirty="0" smtClean="0"/>
              <a:t>: OGML</a:t>
            </a:r>
            <a:br>
              <a:rPr lang="nl-NL" dirty="0" smtClean="0"/>
            </a:br>
            <a:r>
              <a:rPr lang="nl-NL" sz="2800" dirty="0" err="1" smtClean="0"/>
              <a:t>Ontological</a:t>
            </a:r>
            <a:r>
              <a:rPr lang="nl-NL" sz="2800" dirty="0" smtClean="0"/>
              <a:t> </a:t>
            </a:r>
            <a:r>
              <a:rPr lang="nl-NL" sz="2800" dirty="0" err="1" smtClean="0"/>
              <a:t>Constructs</a:t>
            </a:r>
            <a:endParaRPr lang="nl-NL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78581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343904" cy="685800"/>
          </a:xfrm>
        </p:spPr>
        <p:txBody>
          <a:bodyPr/>
          <a:lstStyle/>
          <a:p>
            <a:r>
              <a:rPr lang="nl-NL" dirty="0" smtClean="0"/>
              <a:t>The Metalanguage: OGML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err="1" smtClean="0"/>
              <a:t>Example</a:t>
            </a:r>
            <a:r>
              <a:rPr lang="nl-NL" sz="2800" dirty="0" smtClean="0"/>
              <a:t> </a:t>
            </a:r>
            <a:r>
              <a:rPr lang="nl-NL" sz="2800" dirty="0" err="1" smtClean="0"/>
              <a:t>Exercise</a:t>
            </a:r>
            <a:r>
              <a:rPr lang="nl-NL" sz="2800" dirty="0" smtClean="0"/>
              <a:t>.</a:t>
            </a:r>
            <a:r>
              <a:rPr lang="nl-NL" sz="2800" dirty="0" smtClean="0"/>
              <a:t> Express </a:t>
            </a:r>
            <a:r>
              <a:rPr lang="nl-NL" sz="2800" dirty="0" smtClean="0"/>
              <a:t>in OGML:</a:t>
            </a:r>
            <a:endParaRPr lang="nl-NL" dirty="0"/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142844" y="2184422"/>
          <a:ext cx="8718550" cy="4387850"/>
        </p:xfrm>
        <a:graphic>
          <a:graphicData uri="http://schemas.openxmlformats.org/presentationml/2006/ole">
            <p:oleObj spid="_x0000_s32770" name="Visio" r:id="rId3" imgW="6268956" imgH="3089689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Metalanguage: OGML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1214422"/>
            <a:ext cx="16430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dirty="0" err="1" smtClean="0">
                <a:solidFill>
                  <a:srgbClr val="263C92"/>
                </a:solidFill>
                <a:latin typeface="+mj-lt"/>
                <a:ea typeface="+mj-ea"/>
                <a:cs typeface="+mj-cs"/>
              </a:rPr>
              <a:t>Example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1500166" y="2000240"/>
            <a:ext cx="5730875" cy="44291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Language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SimpleUML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SubstantialDefinition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0" i="0" u="none" strike="noStrike" cap="none" normalizeH="0" baseline="0" dirty="0" smtClean="0" bmk="">
                <a:ln>
                  <a:noFill/>
                </a:ln>
                <a:solidFill>
                  <a:srgbClr val="263C8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Class</a:t>
            </a:r>
            <a:r>
              <a:rPr kumimoji="0" lang="sq-AL" sz="1400" b="0" i="0" u="none" strike="noStrike" cap="none" normalizeH="0" baseline="0" dirty="0" smtClean="0" bmk="OLE_LINK3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sq-AL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</a:t>
            </a:r>
            <a:r>
              <a:rPr kumimoji="0" lang="sq-AL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...</a:t>
            </a:r>
            <a:endParaRPr kumimoji="0" lang="sq-AL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r>
              <a:rPr kumimoji="0" lang="sq-AL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sq-AL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DataTypeDefinition</a:t>
            </a:r>
            <a:r>
              <a:rPr kumimoji="0" lang="sq-AL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UMLDataType</a:t>
            </a:r>
            <a:r>
              <a:rPr kumimoji="0" lang="sq-AL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{</a:t>
            </a:r>
            <a:endParaRPr kumimoji="0" lang="sq-AL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</a:t>
            </a:r>
            <a:r>
              <a:rPr kumimoji="0" lang="sq-AL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...</a:t>
            </a:r>
            <a:endParaRPr kumimoji="0" lang="sq-AL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 bmk="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MomentDefinition</a:t>
            </a:r>
            <a:r>
              <a:rPr kumimoji="0" lang="sq-AL" sz="1400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0" i="0" u="none" strike="noStrike" cap="none" normalizeH="0" baseline="0" dirty="0" smtClean="0" bmk="OLE_LINK6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Attribute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...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ObjectDefinition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Object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...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ObjectDefinition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Literal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...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PropertyDefinition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Slot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...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Metalanguage</a:t>
            </a:r>
            <a:r>
              <a:rPr lang="nl-NL" dirty="0" smtClean="0"/>
              <a:t>: OGML</a:t>
            </a:r>
            <a:br>
              <a:rPr lang="nl-NL" dirty="0" smtClean="0"/>
            </a:br>
            <a:r>
              <a:rPr lang="nl-NL" sz="2800" dirty="0" err="1" smtClean="0"/>
              <a:t>Ontological</a:t>
            </a:r>
            <a:r>
              <a:rPr lang="nl-NL" sz="2800" dirty="0" smtClean="0"/>
              <a:t> Relations</a:t>
            </a:r>
            <a:endParaRPr lang="nl-NL" dirty="0"/>
          </a:p>
        </p:txBody>
      </p:sp>
      <p:pic>
        <p:nvPicPr>
          <p:cNvPr id="4" name="Picture 3" descr="Repaired2_OGML Spec_Image7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20" y="1928802"/>
            <a:ext cx="4500594" cy="38576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rcRect l="20271" t="80488" r="63513" b="2439"/>
          <a:stretch>
            <a:fillRect/>
          </a:stretch>
        </p:blipFill>
        <p:spPr bwMode="auto">
          <a:xfrm>
            <a:off x="142844" y="2000240"/>
            <a:ext cx="164307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paired2_OGML Spec_Image10.emf"/>
          <p:cNvPicPr/>
          <p:nvPr/>
        </p:nvPicPr>
        <p:blipFill>
          <a:blip r:embed="rId5"/>
          <a:stretch>
            <a:fillRect/>
          </a:stretch>
        </p:blipFill>
        <p:spPr>
          <a:xfrm>
            <a:off x="4786314" y="2071678"/>
            <a:ext cx="4378510" cy="2357454"/>
          </a:xfrm>
          <a:prstGeom prst="rect">
            <a:avLst/>
          </a:prstGeom>
        </p:spPr>
      </p:pic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3000364" y="4572008"/>
          <a:ext cx="3714776" cy="2170445"/>
        </p:xfrm>
        <a:graphic>
          <a:graphicData uri="http://schemas.openxmlformats.org/presentationml/2006/ole">
            <p:oleObj spid="_x0000_s25602" name="Visio" r:id="rId6" imgW="2758968" imgH="1571630" progId="Visio.Drawing.11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85720" y="2071678"/>
          <a:ext cx="8358188" cy="4202113"/>
        </p:xfrm>
        <a:graphic>
          <a:graphicData uri="http://schemas.openxmlformats.org/presentationml/2006/ole">
            <p:oleObj spid="_x0000_s26625" name="Visio" r:id="rId4" imgW="5838928" imgH="2671228" progId="Visio.Drawing.11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0" y="1285860"/>
            <a:ext cx="16430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dirty="0" err="1" smtClean="0">
                <a:solidFill>
                  <a:srgbClr val="263C92"/>
                </a:solidFill>
                <a:latin typeface="+mj-lt"/>
                <a:ea typeface="+mj-ea"/>
                <a:cs typeface="+mj-cs"/>
              </a:rPr>
              <a:t>Example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25</a:t>
            </a:fld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57224" y="1214422"/>
            <a:ext cx="7772400" cy="685800"/>
          </a:xfrm>
        </p:spPr>
        <p:txBody>
          <a:bodyPr/>
          <a:lstStyle/>
          <a:p>
            <a:r>
              <a:rPr lang="nl-NL" dirty="0" smtClean="0"/>
              <a:t>The Metalanguage</a:t>
            </a:r>
            <a:r>
              <a:rPr lang="nl-NL" dirty="0" smtClean="0"/>
              <a:t>: </a:t>
            </a:r>
            <a:r>
              <a:rPr lang="nl-NL" dirty="0" smtClean="0"/>
              <a:t>OGML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7772400" cy="685800"/>
          </a:xfrm>
        </p:spPr>
        <p:txBody>
          <a:bodyPr/>
          <a:lstStyle/>
          <a:p>
            <a:r>
              <a:rPr lang="nl-NL" dirty="0" smtClean="0"/>
              <a:t>The Metalanguage</a:t>
            </a:r>
            <a:r>
              <a:rPr lang="nl-NL" dirty="0" smtClean="0"/>
              <a:t>: OGML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26</a:t>
            </a:fld>
            <a:endParaRPr lang="nl-NL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The definition of instantiation semantics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(with the use of OCL)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nl-NL" dirty="0" smtClean="0"/>
          </a:p>
          <a:p>
            <a:pPr eaLnBrk="1" hangingPunct="1"/>
            <a:endParaRPr lang="nl-NL" dirty="0" smtClean="0"/>
          </a:p>
          <a:p>
            <a:pPr eaLnBrk="1" hangingPunct="1">
              <a:buFontTx/>
              <a:buNone/>
            </a:pPr>
            <a:endParaRPr lang="nl-NL" sz="2400" dirty="0" smtClean="0"/>
          </a:p>
          <a:p>
            <a:pPr eaLnBrk="1" hangingPunct="1">
              <a:buFontTx/>
              <a:buNone/>
            </a:pPr>
            <a:r>
              <a:rPr lang="nl-NL" dirty="0" smtClean="0"/>
              <a:t>							</a:t>
            </a:r>
            <a:endParaRPr lang="en-US" dirty="0" smtClean="0"/>
          </a:p>
          <a:p>
            <a:pPr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85720" y="2071678"/>
          <a:ext cx="8358188" cy="4202113"/>
        </p:xfrm>
        <a:graphic>
          <a:graphicData uri="http://schemas.openxmlformats.org/presentationml/2006/ole">
            <p:oleObj spid="_x0000_s73730" name="Visio" r:id="rId4" imgW="5838928" imgH="2671228" progId="Visio.Drawing.11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0" y="1285860"/>
            <a:ext cx="16430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dirty="0" err="1" smtClean="0">
                <a:solidFill>
                  <a:srgbClr val="263C92"/>
                </a:solidFill>
                <a:latin typeface="+mj-lt"/>
                <a:ea typeface="+mj-ea"/>
                <a:cs typeface="+mj-cs"/>
              </a:rPr>
              <a:t>Example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27</a:t>
            </a:fld>
            <a:endParaRPr lang="nl-NL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57224" y="1214422"/>
            <a:ext cx="7772400" cy="685800"/>
          </a:xfrm>
        </p:spPr>
        <p:txBody>
          <a:bodyPr/>
          <a:lstStyle/>
          <a:p>
            <a:r>
              <a:rPr lang="nl-NL" dirty="0" smtClean="0"/>
              <a:t>The Metalanguage</a:t>
            </a:r>
            <a:r>
              <a:rPr lang="nl-NL" dirty="0" smtClean="0"/>
              <a:t>: </a:t>
            </a:r>
            <a:r>
              <a:rPr lang="nl-NL" dirty="0" smtClean="0"/>
              <a:t>OGML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28</a:t>
            </a:fld>
            <a:endParaRPr lang="nl-NL"/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857224" y="2143116"/>
            <a:ext cx="7215238" cy="38576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Relations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UMLInstanceOf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Definition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sq-A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Class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o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Object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b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...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        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when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(not(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isAbstract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))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7F0055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Attribute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s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Slot 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sq-A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	...</a:t>
            </a:r>
            <a:endParaRPr kumimoji="0" lang="sq-A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   </a:t>
            </a: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q-A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142844" y="1928802"/>
          <a:ext cx="8799930" cy="4143404"/>
        </p:xfrm>
        <a:graphic>
          <a:graphicData uri="http://schemas.openxmlformats.org/presentationml/2006/ole">
            <p:oleObj spid="_x0000_s69634" name="Visio" r:id="rId4" imgW="5838928" imgH="2402532" progId="Visio.Drawing.11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0" y="1285860"/>
            <a:ext cx="164304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dirty="0" err="1" smtClean="0">
                <a:solidFill>
                  <a:srgbClr val="263C92"/>
                </a:solidFill>
                <a:latin typeface="+mj-lt"/>
                <a:ea typeface="+mj-ea"/>
                <a:cs typeface="+mj-cs"/>
              </a:rPr>
              <a:t>Example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29</a:t>
            </a:fld>
            <a:endParaRPr lang="nl-NL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57224" y="1214422"/>
            <a:ext cx="7772400" cy="685800"/>
          </a:xfrm>
        </p:spPr>
        <p:txBody>
          <a:bodyPr/>
          <a:lstStyle/>
          <a:p>
            <a:r>
              <a:rPr lang="nl-NL" dirty="0" smtClean="0"/>
              <a:t>The Metalanguage</a:t>
            </a:r>
            <a:r>
              <a:rPr lang="nl-NL" dirty="0" smtClean="0"/>
              <a:t>: </a:t>
            </a:r>
            <a:r>
              <a:rPr lang="nl-NL" dirty="0" smtClean="0"/>
              <a:t>OGML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(Title)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sz="5400" baseline="4000" dirty="0" smtClean="0">
              <a:latin typeface="Arial" charset="0"/>
            </a:endParaRPr>
          </a:p>
          <a:p>
            <a:pPr>
              <a:buNone/>
            </a:pPr>
            <a:r>
              <a:rPr lang="en-GB" sz="5400" baseline="4000" dirty="0" smtClean="0">
                <a:latin typeface="Arial" charset="0"/>
              </a:rPr>
              <a:t>An </a:t>
            </a:r>
            <a:r>
              <a:rPr lang="en-GB" sz="5400" u="sng" baseline="4000" dirty="0" smtClean="0">
                <a:latin typeface="Arial" charset="0"/>
              </a:rPr>
              <a:t>Ontology</a:t>
            </a:r>
            <a:r>
              <a:rPr lang="en-GB" sz="5400" baseline="4000" dirty="0" smtClean="0">
                <a:latin typeface="Arial" charset="0"/>
              </a:rPr>
              <a:t>-Based </a:t>
            </a:r>
            <a:r>
              <a:rPr lang="en-GB" sz="5400" u="sng" baseline="4000" dirty="0" smtClean="0">
                <a:latin typeface="Arial" charset="0"/>
              </a:rPr>
              <a:t>Metalanguage</a:t>
            </a:r>
            <a:r>
              <a:rPr lang="en-GB" sz="5400" baseline="4000" dirty="0" smtClean="0">
                <a:latin typeface="Arial" charset="0"/>
              </a:rPr>
              <a:t> </a:t>
            </a:r>
            <a:r>
              <a:rPr lang="en-GB" sz="5400" baseline="4000" dirty="0" smtClean="0">
                <a:latin typeface="Arial" charset="0"/>
              </a:rPr>
              <a:t>			with </a:t>
            </a:r>
            <a:r>
              <a:rPr lang="en-GB" sz="5400" baseline="4000" dirty="0" smtClean="0">
                <a:latin typeface="Arial" charset="0"/>
              </a:rPr>
              <a:t>Explicit </a:t>
            </a:r>
            <a:r>
              <a:rPr lang="en-GB" sz="5400" u="sng" baseline="4000" dirty="0" smtClean="0">
                <a:latin typeface="Arial" charset="0"/>
              </a:rPr>
              <a:t>Instantiation</a:t>
            </a:r>
          </a:p>
          <a:p>
            <a:pPr>
              <a:buNone/>
            </a:pPr>
            <a:r>
              <a:rPr lang="en-GB" sz="4800" u="sng" baseline="4000" dirty="0" smtClean="0">
                <a:latin typeface="Arial" charset="0"/>
              </a:rPr>
              <a:t>Model Driven Engineering</a:t>
            </a:r>
            <a:endParaRPr lang="en-GB" sz="5400" u="sng" dirty="0" smtClean="0">
              <a:latin typeface="Arial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214422"/>
            <a:ext cx="7772400" cy="685800"/>
          </a:xfrm>
        </p:spPr>
        <p:txBody>
          <a:bodyPr/>
          <a:lstStyle/>
          <a:p>
            <a:pPr lvl="0"/>
            <a:r>
              <a:rPr lang="nl-NL" dirty="0" smtClean="0"/>
              <a:t>The Metalanguage: OGML</a:t>
            </a:r>
            <a:br>
              <a:rPr lang="nl-NL" dirty="0" smtClean="0"/>
            </a:br>
            <a:r>
              <a:rPr lang="en-US" sz="2800" dirty="0" smtClean="0"/>
              <a:t>Ontological</a:t>
            </a:r>
            <a:r>
              <a:rPr lang="nl-NL" sz="2800" dirty="0" smtClean="0"/>
              <a:t> </a:t>
            </a:r>
            <a:r>
              <a:rPr lang="en-US" sz="2800" dirty="0" smtClean="0"/>
              <a:t>Perspective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453099" y="2143116"/>
          <a:ext cx="4690901" cy="3643338"/>
        </p:xfrm>
        <a:graphic>
          <a:graphicData uri="http://schemas.openxmlformats.org/presentationml/2006/ole">
            <p:oleObj spid="_x0000_s31746" name="Visio" r:id="rId3" imgW="2708073" imgH="2068707" progId="Visio.Drawing.11">
              <p:embed/>
            </p:oleObj>
          </a:graphicData>
        </a:graphic>
      </p:graphicFrame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78319" y="2143116"/>
          <a:ext cx="4493681" cy="3665898"/>
        </p:xfrm>
        <a:graphic>
          <a:graphicData uri="http://schemas.openxmlformats.org/presentationml/2006/ole">
            <p:oleObj spid="_x0000_s31745" name="Visio" r:id="rId4" imgW="2537007" imgH="2068707" progId="Visio.Drawing.11">
              <p:embed/>
            </p:oleObj>
          </a:graphicData>
        </a:graphic>
      </p:graphicFrame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1214422"/>
            <a:ext cx="16430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263C92"/>
                </a:solidFill>
                <a:latin typeface="+mj-lt"/>
                <a:ea typeface="+mj-ea"/>
                <a:cs typeface="+mj-cs"/>
              </a:rPr>
              <a:t>Example</a:t>
            </a:r>
            <a:endParaRPr kumimoji="0" lang="en-US" sz="3600" b="1" i="0" u="none" strike="noStrike" kern="0" cap="none" spc="0" normalizeH="0" baseline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30</a:t>
            </a:fld>
            <a:endParaRPr lang="nl-NL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857224" y="121442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285860"/>
            <a:ext cx="7772400" cy="928694"/>
          </a:xfrm>
        </p:spPr>
        <p:txBody>
          <a:bodyPr/>
          <a:lstStyle/>
          <a:p>
            <a:r>
              <a:rPr lang="en-US" dirty="0" smtClean="0"/>
              <a:t>How to define the perspective in the metamodel?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28868"/>
            <a:ext cx="7772400" cy="36671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Ontology tells us about the nature of</a:t>
            </a:r>
          </a:p>
          <a:p>
            <a:pPr>
              <a:buNone/>
            </a:pPr>
            <a:r>
              <a:rPr lang="en-US" dirty="0" smtClean="0"/>
              <a:t>relations: each participant has its own</a:t>
            </a:r>
          </a:p>
          <a:p>
            <a:pPr>
              <a:buNone/>
            </a:pPr>
            <a:r>
              <a:rPr lang="en-US" dirty="0" smtClean="0"/>
              <a:t>view on the relation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Attribute Function</a:t>
            </a:r>
            <a:endParaRPr lang="en-US" b="1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4500562" y="3143248"/>
          <a:ext cx="4792065" cy="3097480"/>
        </p:xfrm>
        <a:graphic>
          <a:graphicData uri="http://schemas.openxmlformats.org/presentationml/2006/ole">
            <p:oleObj spid="_x0000_s34817" name="Visio" r:id="rId3" imgW="3286169" imgH="2125341" progId="Visio.Drawing.11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31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685800"/>
          </a:xfrm>
        </p:spPr>
        <p:txBody>
          <a:bodyPr/>
          <a:lstStyle/>
          <a:p>
            <a:pPr lvl="0">
              <a:defRPr/>
            </a:pPr>
            <a:r>
              <a:rPr lang="nl-NL" sz="3200" dirty="0" smtClean="0"/>
              <a:t>The Metalanguage: </a:t>
            </a:r>
            <a:r>
              <a:rPr lang="nl-NL" sz="3200" dirty="0" smtClean="0"/>
              <a:t>OGML, </a:t>
            </a:r>
            <a:r>
              <a:rPr lang="nl-NL" sz="3200" dirty="0" err="1" smtClean="0"/>
              <a:t>Attribute</a:t>
            </a:r>
            <a:r>
              <a:rPr lang="nl-NL" sz="3200" dirty="0" smtClean="0"/>
              <a:t> </a:t>
            </a:r>
            <a:r>
              <a:rPr lang="nl-NL" sz="3200" dirty="0" err="1" smtClean="0"/>
              <a:t>function</a:t>
            </a:r>
            <a:endParaRPr lang="nl-NL" sz="3200" dirty="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85786" y="1857364"/>
            <a:ext cx="7858180" cy="22860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Attribute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-&gt;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Slot 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{</a:t>
            </a:r>
            <a:endParaRPr kumimoji="0" lang="sq-A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attributes</a:t>
            </a:r>
            <a:r>
              <a:rPr lang="nl-NL" sz="1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{</a:t>
            </a:r>
            <a:endParaRPr kumimoji="0" lang="sq-A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</a:t>
            </a:r>
            <a:r>
              <a:rPr lang="nl-NL" sz="1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nl-NL" sz="18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naming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name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&lt;-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name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sq-A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valuing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[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lowerbound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..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upperbound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]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s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value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sq-A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	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typing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type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endParaRPr kumimoji="0" lang="sq-A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kumimoji="0" lang="nl-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}</a:t>
            </a:r>
            <a:endParaRPr kumimoji="0" lang="sq-A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kumimoji="0" lang="nl-NL" sz="1800" b="1" i="0" u="none" strike="noStrike" cap="none" normalizeH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}</a:t>
            </a:r>
            <a:endParaRPr kumimoji="0" lang="sq-A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8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}</a:t>
            </a:r>
            <a:endParaRPr kumimoji="0" lang="nl-NL" sz="1800" b="1" i="0" u="none" strike="noStrike" cap="none" normalizeH="0" baseline="0" dirty="0" smtClean="0">
              <a:ln>
                <a:noFill/>
              </a:ln>
              <a:solidFill>
                <a:srgbClr val="7F0055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5929330"/>
            <a:ext cx="16430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kern="0" dirty="0" err="1" smtClean="0">
                <a:solidFill>
                  <a:srgbClr val="263C92"/>
                </a:solidFill>
                <a:latin typeface="+mj-lt"/>
                <a:ea typeface="+mj-ea"/>
                <a:cs typeface="+mj-cs"/>
              </a:rPr>
              <a:t>Example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32</a:t>
            </a:fld>
            <a:endParaRPr lang="nl-NL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5715008" y="4214818"/>
          <a:ext cx="3000364" cy="2330232"/>
        </p:xfrm>
        <a:graphic>
          <a:graphicData uri="http://schemas.openxmlformats.org/presentationml/2006/ole">
            <p:oleObj spid="_x0000_s35849" name="Visio" r:id="rId3" imgW="2708073" imgH="2068707" progId="Visio.Drawing.11">
              <p:embed/>
            </p:oleObj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2643174" y="4143380"/>
          <a:ext cx="2922576" cy="2383692"/>
        </p:xfrm>
        <a:graphic>
          <a:graphicData uri="http://schemas.openxmlformats.org/presentationml/2006/ole">
            <p:oleObj spid="_x0000_s35850" name="Visio" r:id="rId4" imgW="2537007" imgH="206870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928802"/>
            <a:ext cx="7772400" cy="442915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Since OGML is a language to define  </a:t>
            </a:r>
            <a:br>
              <a:rPr lang="en-US" dirty="0" smtClean="0"/>
            </a:br>
            <a:r>
              <a:rPr lang="en-US" dirty="0" smtClean="0"/>
              <a:t>languages, we can apply </a:t>
            </a:r>
            <a:r>
              <a:rPr lang="en-US" dirty="0" smtClean="0"/>
              <a:t>reflection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dirty="0" smtClean="0"/>
              <a:t>What is the ontological commitment for the models?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9454" y="6572272"/>
            <a:ext cx="1905000" cy="228600"/>
          </a:xfrm>
        </p:spPr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33</a:t>
            </a:fld>
            <a:endParaRPr lang="nl-NL"/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71406" y="3286124"/>
          <a:ext cx="2105025" cy="2066925"/>
        </p:xfrm>
        <a:graphic>
          <a:graphicData uri="http://schemas.openxmlformats.org/presentationml/2006/ole">
            <p:oleObj spid="_x0000_s77826" name="Visio" r:id="rId3" imgW="1465245" imgH="1474681" progId="Visio.Drawing.11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357158" y="1143000"/>
            <a:ext cx="81010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Metalanguage: OGML : </a:t>
            </a:r>
            <a:b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Reflection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urved Left Arrow 17"/>
          <p:cNvSpPr/>
          <p:nvPr/>
        </p:nvSpPr>
        <p:spPr>
          <a:xfrm>
            <a:off x="2143108" y="3357562"/>
            <a:ext cx="785818" cy="7858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>
              <a:solidFill>
                <a:schemeClr val="tx1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143240" y="3000372"/>
            <a:ext cx="5857916" cy="2500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SubstantialDefinition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{</a:t>
            </a:r>
            <a:r>
              <a:rPr kumimoji="0" lang="sq-A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</a:rPr>
              <a:t> </a:t>
            </a:r>
            <a:endParaRPr kumimoji="0" lang="sq-A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	attribute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name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: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"String"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SubstantialDefinition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"SubstantialDefinition"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extends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UniversalDefinition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{}</a:t>
            </a:r>
            <a:endParaRPr kumimoji="0" lang="sq-A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SubstantialDefinition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"MomentDefinition"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extends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UniversalDefinition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{}</a:t>
            </a:r>
            <a:endParaRPr kumimoji="0" lang="sq-A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SubstantialDefinition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"DataTypeDefinition"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extends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UniversalDefinition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{}</a:t>
            </a:r>
            <a:endParaRPr kumimoji="0" lang="sq-A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SubstantialDefinition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IndividualDefinition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extends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{}</a:t>
            </a:r>
            <a:endParaRPr kumimoji="0" lang="sq-A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SubstantialDefinition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"ObjectDefinition"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extends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IndividualDefinition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{}</a:t>
            </a:r>
            <a:endParaRPr kumimoji="0" lang="sq-A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SubstantialDefinition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"PropertyDefinition"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extends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IndividualDefinition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{}</a:t>
            </a:r>
            <a:b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</a:br>
            <a:endParaRPr kumimoji="0" lang="sq-AL" sz="1100" b="1" i="0" u="none" strike="noStrike" cap="none" normalizeH="0" baseline="0" dirty="0" smtClean="0">
              <a:ln>
                <a:noFill/>
              </a:ln>
              <a:solidFill>
                <a:srgbClr val="7F0055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SubstantialDefinition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LanguageDefinition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{</a:t>
            </a:r>
            <a:endParaRPr kumimoji="0" lang="sq-A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	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attribute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definitions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[*]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: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Definition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,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"Relations"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,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r>
              <a:rPr kumimoji="0" lang="sq-AL" sz="11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</a:rPr>
              <a:t>"GeneralizationRelation"</a:t>
            </a: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;</a:t>
            </a:r>
            <a:endParaRPr kumimoji="0" lang="sq-AL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1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q-AL" sz="12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</a:rPr>
              <a:t>...</a:t>
            </a:r>
            <a:r>
              <a:rPr kumimoji="0" lang="sq-A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</a:rPr>
              <a:t> 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958166" cy="685800"/>
          </a:xfrm>
        </p:spPr>
        <p:txBody>
          <a:bodyPr/>
          <a:lstStyle/>
          <a:p>
            <a:r>
              <a:rPr lang="nl-NL" dirty="0" smtClean="0"/>
              <a:t>The Metalanguage: </a:t>
            </a:r>
            <a:r>
              <a:rPr lang="nl-NL" dirty="0" smtClean="0"/>
              <a:t>OGML, </a:t>
            </a:r>
            <a:r>
              <a:rPr lang="nl-NL" sz="2800" dirty="0" err="1" smtClean="0"/>
              <a:t>Reflection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34</a:t>
            </a:fld>
            <a:endParaRPr lang="nl-NL"/>
          </a:p>
        </p:txBody>
      </p:sp>
      <p:pic>
        <p:nvPicPr>
          <p:cNvPr id="5" name="Picture 4" descr="Repaired2_OGML Spec_Image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071670" y="1785926"/>
            <a:ext cx="5072098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35</a:t>
            </a:fld>
            <a:endParaRPr lang="nl-NL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071546"/>
            <a:ext cx="957266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Metalanguage: OGML :</a:t>
            </a:r>
            <a:r>
              <a:rPr kumimoji="0" lang="nl-NL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Reflection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1428728" y="2071678"/>
            <a:ext cx="6324600" cy="5067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Relations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OGMLInstanceOfRelation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abstract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Definition 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PropertiesElement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sd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UniversalDefinition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su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InstantiatableElement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md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"MomentDefinition"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mu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MomentUniversal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"PropertyDefinition"	</a:t>
            </a:r>
            <a:r>
              <a:rPr lang="en-US" sz="1400" dirty="0" smtClean="0">
                <a:solidFill>
                  <a:srgbClr val="00000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-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XObject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"SubstantialDefinition"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SubstantialUniversal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"DataTypeDefinition“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SubstantialUniversal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"ObjectDefinition"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XObject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{}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"Class"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		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XObject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"OGMLDataType"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Literal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InstanceOfRelation 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InstanceOfProperty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ld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LanguageDefinition 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mm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MetaModel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a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Attribute 	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Property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i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InherenceRelation 	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Property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  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c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CharacterizationRelation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p1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Property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c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CharacterizationRelation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p2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Property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   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g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"GeneralizationRelation"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p1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Property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	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g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"GeneralizationRelation"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-&gt;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p2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Property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{...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r>
              <a:rPr kumimoji="0" lang="sq-AL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r>
              <a:rPr kumimoji="0" lang="sq-AL" sz="1400" b="1" i="0" u="none" strike="noStrike" cap="none" normalizeH="0" baseline="0" dirty="0" smtClean="0">
                <a:ln>
                  <a:noFill/>
                </a:ln>
                <a:solidFill>
                  <a:srgbClr val="7F0055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}</a:t>
            </a:r>
            <a:endParaRPr kumimoji="0" lang="sq-A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260475" algn="l"/>
              </a:tabLst>
            </a:pPr>
            <a:endParaRPr kumimoji="0" lang="sq-A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286124"/>
            <a:ext cx="77724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7724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785926"/>
            <a:ext cx="7772400" cy="4114800"/>
          </a:xfrm>
        </p:spPr>
        <p:txBody>
          <a:bodyPr/>
          <a:lstStyle/>
          <a:p>
            <a:r>
              <a:rPr lang="en-US" dirty="0" smtClean="0"/>
              <a:t>To verify that OGML works we created a prototype of the language</a:t>
            </a:r>
          </a:p>
          <a:p>
            <a:r>
              <a:rPr lang="en-US" dirty="0" smtClean="0"/>
              <a:t>We conducted case studies</a:t>
            </a:r>
            <a:r>
              <a:rPr lang="nl-NL" dirty="0" smtClean="0"/>
              <a:t> and </a:t>
            </a:r>
            <a:r>
              <a:rPr lang="nl-NL" dirty="0" err="1" smtClean="0"/>
              <a:t>expressed</a:t>
            </a:r>
            <a:r>
              <a:rPr lang="nl-NL" dirty="0" smtClean="0"/>
              <a:t> different kinds of UML</a:t>
            </a:r>
          </a:p>
          <a:p>
            <a:r>
              <a:rPr lang="en-US" dirty="0" smtClean="0"/>
              <a:t>The OCL engine was used to show that models can be uniformly handled (navigated)</a:t>
            </a:r>
          </a:p>
          <a:p>
            <a:r>
              <a:rPr lang="en-US" dirty="0" smtClean="0"/>
              <a:t>We proved that models are instanceOf OGMLX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143000"/>
            <a:ext cx="8501122" cy="685800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: </a:t>
            </a:r>
            <a:r>
              <a:rPr lang="nl-NL" sz="3200" dirty="0" err="1" smtClean="0"/>
              <a:t>Navigating</a:t>
            </a:r>
            <a:r>
              <a:rPr lang="nl-NL" sz="3200" dirty="0" smtClean="0"/>
              <a:t> </a:t>
            </a:r>
            <a:r>
              <a:rPr lang="nl-NL" sz="3200" dirty="0" err="1" smtClean="0"/>
              <a:t>N-ary</a:t>
            </a:r>
            <a:r>
              <a:rPr lang="nl-NL" sz="3200" dirty="0" smtClean="0"/>
              <a:t> </a:t>
            </a:r>
            <a:r>
              <a:rPr lang="nl-NL" sz="3200" dirty="0" err="1" smtClean="0"/>
              <a:t>Associations</a:t>
            </a:r>
            <a:endParaRPr lang="nl-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3438" y="1928802"/>
          <a:ext cx="4214843" cy="1214446"/>
        </p:xfrm>
        <a:graphic>
          <a:graphicData uri="http://schemas.openxmlformats.org/drawingml/2006/table">
            <a:tbl>
              <a:tblPr/>
              <a:tblGrid>
                <a:gridCol w="1053711"/>
                <a:gridCol w="1215820"/>
                <a:gridCol w="891601"/>
                <a:gridCol w="1053711"/>
              </a:tblGrid>
              <a:tr h="242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Book Antiqua"/>
                          <a:ea typeface="Book Antiqua"/>
                          <a:cs typeface="Times New Roman"/>
                        </a:rPr>
                        <a:t>Player</a:t>
                      </a:r>
                      <a:endParaRPr lang="nl-NL" sz="1100" dirty="0"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Book Antiqua"/>
                          <a:ea typeface="Book Antiqua"/>
                          <a:cs typeface="Times New Roman"/>
                        </a:rPr>
                        <a:t>Team</a:t>
                      </a:r>
                      <a:endParaRPr lang="nl-NL" sz="1100"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Book Antiqua"/>
                          <a:ea typeface="Book Antiqua"/>
                          <a:cs typeface="Times New Roman"/>
                        </a:rPr>
                        <a:t>Year</a:t>
                      </a:r>
                      <a:endParaRPr lang="nl-NL" sz="1100" dirty="0"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Book Antiqua"/>
                          <a:ea typeface="Book Antiqua"/>
                          <a:cs typeface="Times New Roman"/>
                        </a:rPr>
                        <a:t>salary</a:t>
                      </a:r>
                      <a:endParaRPr lang="nl-NL" sz="1100" dirty="0"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Davids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TWENTE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Book Antiqua"/>
                          <a:ea typeface="Book Antiqua"/>
                          <a:cs typeface="Times New Roman"/>
                        </a:rPr>
                        <a:t>1999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1000000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Book Antiqua"/>
                          <a:ea typeface="Book Antiqua"/>
                          <a:cs typeface="Times New Roman"/>
                        </a:rPr>
                        <a:t>Kluivert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TWENTE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Book Antiqua"/>
                          <a:ea typeface="Book Antiqua"/>
                          <a:cs typeface="Times New Roman"/>
                        </a:rPr>
                        <a:t>100000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Davids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AJAX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Book Antiqua"/>
                          <a:ea typeface="Book Antiqua"/>
                          <a:cs typeface="Times New Roman"/>
                        </a:rPr>
                        <a:t>1997</a:t>
                      </a:r>
                      <a:endParaRPr lang="nl-NL" sz="1100" dirty="0">
                        <a:latin typeface="Book Antiqua"/>
                        <a:ea typeface="Book Antiqu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200000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Book Antiqua"/>
                          <a:ea typeface="Book Antiqua"/>
                          <a:cs typeface="Times New Roman"/>
                        </a:rPr>
                        <a:t>Kluivert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latin typeface="Book Antiqua"/>
                          <a:ea typeface="Book Antiqua"/>
                          <a:cs typeface="Times New Roman"/>
                        </a:rPr>
                        <a:t>AJAX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Book Antiqua"/>
                          <a:ea typeface="Book Antiqua"/>
                          <a:cs typeface="Times New Roman"/>
                        </a:rPr>
                        <a:t>1998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latin typeface="Book Antiqua"/>
                          <a:ea typeface="Book Antiqua"/>
                          <a:cs typeface="Times New Roman"/>
                        </a:rPr>
                        <a:t>500000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786050" y="5676921"/>
            <a:ext cx="6143668" cy="8239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Player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Davids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 played in team TWENTE during 1999 for the mere sum of $1000000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Player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Kluivert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 played in team TWENTE during 2000 for the mere sum of $100000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hangingPunct="0"/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Player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Davids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 played in team AJAX during </a:t>
            </a:r>
            <a:r>
              <a:rPr lang="en-US" sz="1000" b="1" dirty="0" smtClean="0">
                <a:latin typeface="Book Antiqua"/>
                <a:ea typeface="Book Antiqua"/>
                <a:cs typeface="Times New Roman"/>
              </a:rPr>
              <a:t>1997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 for the mere sum of $200000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Player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Kluivert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Book Antiqua" pitchFamily="18" charset="0"/>
                <a:cs typeface="Courier New" pitchFamily="49" charset="0"/>
              </a:rPr>
              <a:t> played in team AJAX during 1998 for the mere sum of $500000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42844" y="1785925"/>
          <a:ext cx="4214842" cy="3151969"/>
        </p:xfrm>
        <a:graphic>
          <a:graphicData uri="http://schemas.openxmlformats.org/presentationml/2006/ole">
            <p:oleObj spid="_x0000_s36868" name="Visio" r:id="rId3" imgW="3286169" imgH="2458851" progId="Visio.Drawing.11">
              <p:embed/>
            </p:oleObj>
          </a:graphicData>
        </a:graphic>
      </p:graphicFrame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1724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001554" y="549990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44430" y="5499908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6144430" y="3428206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6143636" y="3429000"/>
            <a:ext cx="285752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38</a:t>
            </a:fld>
            <a:endParaRPr lang="nl-NL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2786050" y="3714752"/>
            <a:ext cx="6500858" cy="1643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449263" algn="just"/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{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UML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|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nl-NL" sz="14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indent="449263" algn="just"/>
            <a:r>
              <a:rPr lang="nl-N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UMLMM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!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Player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allInstances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()-&gt;collect(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ps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| 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ps.player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-&gt;collect(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ac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|</a:t>
            </a:r>
            <a:endParaRPr lang="sq-AL" sz="1600" dirty="0" smtClean="0">
              <a:latin typeface="Arial" pitchFamily="34" charset="0"/>
            </a:endParaRPr>
          </a:p>
          <a:p>
            <a:pPr lvl="0" indent="449263" algn="just" eaLnBrk="0" hangingPunct="0"/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lang="sq-AL" sz="1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'Player '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ac.player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name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' played in team '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ac.team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name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sq-AL" sz="1600" dirty="0" smtClean="0">
              <a:latin typeface="Arial" pitchFamily="34" charset="0"/>
            </a:endParaRPr>
          </a:p>
          <a:p>
            <a:pPr lvl="0" indent="449263" algn="just" eaLnBrk="0" hangingPunct="0"/>
            <a:r>
              <a:rPr lang="nl-NL" sz="1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lang="sq-AL" sz="1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' during '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inYear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year</a:t>
            </a:r>
            <a:r>
              <a:rPr lang="nl-N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' for the mere sum of $'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ac.salary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))</a:t>
            </a:r>
            <a:endParaRPr lang="sq-AL" sz="1600" dirty="0" smtClean="0">
              <a:latin typeface="Arial" pitchFamily="34" charset="0"/>
            </a:endParaRPr>
          </a:p>
          <a:p>
            <a:pPr lvl="0" indent="449263" algn="just" eaLnBrk="0" hangingPunct="0"/>
            <a:r>
              <a:rPr lang="nl-N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-&gt;iterate(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row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result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String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=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sq-AL" sz="1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''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|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result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row 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+</a:t>
            </a:r>
            <a:r>
              <a:rPr lang="sq-AL" sz="1400" i="1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'\n'</a:t>
            </a:r>
            <a:r>
              <a:rPr lang="sq-AL" sz="14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)</a:t>
            </a:r>
            <a:endParaRPr lang="nl-NL" sz="1400" b="1" dirty="0" smtClean="0">
              <a:solidFill>
                <a:srgbClr val="7F0055"/>
              </a:solidFill>
              <a:latin typeface="Tahoma" pitchFamily="34" charset="0"/>
              <a:cs typeface="Tahoma" pitchFamily="34" charset="0"/>
            </a:endParaRPr>
          </a:p>
          <a:p>
            <a:pPr lvl="0" indent="449263" algn="just" eaLnBrk="0" hangingPunct="0"/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}</a:t>
            </a:r>
            <a:endParaRPr lang="sq-AL" sz="16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39</a:t>
            </a:fld>
            <a:endParaRPr lang="nl-NL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20" y="1143000"/>
            <a:ext cx="8501122" cy="685800"/>
          </a:xfrm>
        </p:spPr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: </a:t>
            </a:r>
            <a:r>
              <a:rPr lang="nl-NL" sz="3200" dirty="0" err="1" smtClean="0"/>
              <a:t>Navigating</a:t>
            </a:r>
            <a:r>
              <a:rPr lang="nl-NL" sz="3200" dirty="0" smtClean="0"/>
              <a:t> </a:t>
            </a:r>
            <a:r>
              <a:rPr lang="nl-NL" sz="3200" dirty="0" err="1" smtClean="0"/>
              <a:t>explicit</a:t>
            </a:r>
            <a:r>
              <a:rPr lang="nl-NL" sz="3200" dirty="0" smtClean="0"/>
              <a:t> </a:t>
            </a:r>
            <a:r>
              <a:rPr lang="nl-NL" sz="3200" dirty="0" err="1" smtClean="0"/>
              <a:t>relativeness</a:t>
            </a:r>
            <a:endParaRPr lang="nl-NL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00034" y="4643446"/>
            <a:ext cx="8072494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449263" algn="just"/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{</a:t>
            </a:r>
            <a:r>
              <a:rPr lang="en-US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OGML</a:t>
            </a:r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|</a:t>
            </a:r>
            <a:r>
              <a:rPr lang="sq-AL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nl-NL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indent="449263" algn="just"/>
            <a:r>
              <a:rPr lang="nl-NL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sq-AL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UMLM</a:t>
            </a:r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!</a:t>
            </a:r>
            <a:r>
              <a:rPr lang="en-US" sz="16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Kluivert</a:t>
            </a:r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-&gt;</a:t>
            </a:r>
            <a:r>
              <a:rPr lang="en-US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first().attributes</a:t>
            </a:r>
            <a:endParaRPr lang="nl-NL" sz="1600" b="1" dirty="0" smtClean="0">
              <a:solidFill>
                <a:srgbClr val="7F0055"/>
              </a:solidFill>
              <a:latin typeface="Tahoma" pitchFamily="34" charset="0"/>
              <a:cs typeface="Tahoma" pitchFamily="34" charset="0"/>
            </a:endParaRPr>
          </a:p>
          <a:p>
            <a:pPr lvl="0" indent="449263" algn="just" eaLnBrk="0" hangingPunct="0"/>
            <a:r>
              <a:rPr lang="sq-AL" sz="18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}</a:t>
            </a:r>
            <a:endParaRPr lang="sq-AL" sz="1800" dirty="0" smtClean="0">
              <a:latin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00034" y="5572140"/>
            <a:ext cx="8072494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449263" algn="just"/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{</a:t>
            </a:r>
            <a:r>
              <a:rPr lang="en-US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OGMLX</a:t>
            </a:r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|</a:t>
            </a:r>
            <a:r>
              <a:rPr lang="sq-AL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nl-NL" sz="1600" dirty="0" smtClean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indent="449263" algn="just"/>
            <a:r>
              <a:rPr lang="nl-NL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    </a:t>
            </a:r>
            <a:r>
              <a:rPr lang="sq-AL" sz="16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UMLM</a:t>
            </a:r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!</a:t>
            </a:r>
            <a:r>
              <a:rPr lang="en-US" sz="1600" dirty="0" err="1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Kluivert</a:t>
            </a:r>
            <a:r>
              <a:rPr lang="sq-AL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-&gt;</a:t>
            </a:r>
            <a:r>
              <a:rPr lang="en-US" sz="16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first().properties</a:t>
            </a:r>
            <a:endParaRPr lang="nl-NL" sz="1600" b="1" dirty="0" smtClean="0">
              <a:solidFill>
                <a:srgbClr val="7F0055"/>
              </a:solidFill>
              <a:latin typeface="Tahoma" pitchFamily="34" charset="0"/>
              <a:cs typeface="Tahoma" pitchFamily="34" charset="0"/>
            </a:endParaRPr>
          </a:p>
          <a:p>
            <a:pPr lvl="0" indent="449263" algn="just" eaLnBrk="0" hangingPunct="0"/>
            <a:r>
              <a:rPr lang="sq-AL" sz="1800" b="1" dirty="0" smtClean="0">
                <a:solidFill>
                  <a:srgbClr val="7F0055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}</a:t>
            </a:r>
            <a:endParaRPr lang="sq-AL" sz="1800" dirty="0" smtClean="0">
              <a:latin typeface="Arial" pitchFamily="34" charset="0"/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1647825" y="1857375"/>
          <a:ext cx="6219825" cy="2705100"/>
        </p:xfrm>
        <a:graphic>
          <a:graphicData uri="http://schemas.openxmlformats.org/presentationml/2006/ole">
            <p:oleObj spid="_x0000_s83970" name="Visio" r:id="rId3" imgW="6607938" imgH="255072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(Ontology)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33948"/>
          </a:xfrm>
        </p:spPr>
        <p:txBody>
          <a:bodyPr/>
          <a:lstStyle/>
          <a:p>
            <a:r>
              <a:rPr lang="en-US" u="sng" dirty="0" smtClean="0"/>
              <a:t>Ontology</a:t>
            </a:r>
            <a:r>
              <a:rPr lang="en-US" dirty="0" smtClean="0"/>
              <a:t> is the study of </a:t>
            </a:r>
            <a:r>
              <a:rPr lang="en-US" i="1" dirty="0" smtClean="0"/>
              <a:t>existence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Uses </a:t>
            </a:r>
            <a:r>
              <a:rPr lang="en-US" i="1" dirty="0" smtClean="0"/>
              <a:t>Observation</a:t>
            </a:r>
            <a:r>
              <a:rPr lang="en-US" dirty="0" smtClean="0"/>
              <a:t> &amp; </a:t>
            </a:r>
            <a:r>
              <a:rPr lang="en-US" i="1" dirty="0" smtClean="0"/>
              <a:t>Logic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sz="2800" dirty="0" smtClean="0"/>
          </a:p>
          <a:p>
            <a:pPr>
              <a:buNone/>
            </a:pPr>
            <a:r>
              <a:rPr lang="en-US" sz="2800" i="1" dirty="0" smtClean="0"/>
              <a:t>Existential </a:t>
            </a:r>
            <a:r>
              <a:rPr lang="en-US" sz="2800" i="1" dirty="0" smtClean="0"/>
              <a:t>dependence </a:t>
            </a:r>
            <a:r>
              <a:rPr lang="en-US" sz="2800" dirty="0" smtClean="0"/>
              <a:t>&amp; </a:t>
            </a:r>
            <a:r>
              <a:rPr lang="en-US" sz="2800" i="1" dirty="0" smtClean="0"/>
              <a:t>metaphysical realism</a:t>
            </a:r>
          </a:p>
          <a:p>
            <a:pPr>
              <a:buNone/>
            </a:pPr>
            <a:endParaRPr lang="nl-NL" i="1" dirty="0"/>
          </a:p>
        </p:txBody>
      </p:sp>
      <p:pic>
        <p:nvPicPr>
          <p:cNvPr id="44034" name="Picture 2" descr="http://www.geocities.com/joek_bm/images/matematica/biografias/foto_matematicos/Aristo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643182"/>
            <a:ext cx="1938030" cy="2357454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643042" y="3214686"/>
          <a:ext cx="4857784" cy="2780057"/>
        </p:xfrm>
        <a:graphic>
          <a:graphicData uri="http://schemas.openxmlformats.org/presentationml/2006/ole">
            <p:oleObj spid="_x0000_s44035" name="Visio" r:id="rId4" imgW="2759109" imgH="1571588" progId="Visio.Drawing.11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2" cy="450059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  </a:t>
            </a:r>
            <a:r>
              <a:rPr lang="en-US" dirty="0" smtClean="0"/>
              <a:t>OGML constructs are </a:t>
            </a:r>
            <a:r>
              <a:rPr lang="en-US" dirty="0" smtClean="0"/>
              <a:t>defined </a:t>
            </a:r>
            <a:r>
              <a:rPr lang="en-US" dirty="0" smtClean="0"/>
              <a:t>self-reflectively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+ InstanceOfDefinitions map OGML to OGMLX constructs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= All models are instanceOf OGMLX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OGMLX </a:t>
            </a:r>
            <a:r>
              <a:rPr lang="en-US" dirty="0" smtClean="0"/>
              <a:t>stores the ontological </a:t>
            </a:r>
            <a:r>
              <a:rPr lang="en-US" dirty="0" smtClean="0"/>
              <a:t>meaning of constructs!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40</a:t>
            </a:fld>
            <a:endParaRPr lang="nl-NL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1472" y="1214422"/>
            <a:ext cx="79581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Metalanguage: OGML</a:t>
            </a:r>
          </a:p>
          <a:p>
            <a:pPr lvl="0" algn="ctr" eaLnBrk="0" hangingPunct="0"/>
            <a:r>
              <a:rPr lang="nl-NL" sz="3200" b="1" kern="0" dirty="0" err="1" smtClean="0">
                <a:solidFill>
                  <a:srgbClr val="263C92"/>
                </a:solidFill>
              </a:rPr>
              <a:t>Proof</a:t>
            </a:r>
            <a:r>
              <a:rPr lang="nl-NL" sz="3200" b="1" kern="0" dirty="0" smtClean="0">
                <a:solidFill>
                  <a:srgbClr val="263C92"/>
                </a:solidFill>
              </a:rPr>
              <a:t> of Uniform model </a:t>
            </a:r>
            <a:r>
              <a:rPr lang="nl-NL" sz="3200" b="1" kern="0" dirty="0" err="1" smtClean="0">
                <a:solidFill>
                  <a:srgbClr val="263C92"/>
                </a:solidFill>
              </a:rPr>
              <a:t>representation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8913" name="Object 1"/>
          <p:cNvGraphicFramePr>
            <a:graphicFrameLocks noChangeAspect="1"/>
          </p:cNvGraphicFramePr>
          <p:nvPr/>
        </p:nvGraphicFramePr>
        <p:xfrm>
          <a:off x="571473" y="2071678"/>
          <a:ext cx="8072494" cy="4462295"/>
        </p:xfrm>
        <a:graphic>
          <a:graphicData uri="http://schemas.openxmlformats.org/presentationml/2006/ole">
            <p:oleObj spid="_x0000_s78850" name="Visio" r:id="rId3" imgW="5447020" imgH="3011975" progId="Visio.Drawing.11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41</a:t>
            </a:fld>
            <a:endParaRPr lang="nl-NL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71472" y="1428736"/>
            <a:ext cx="79581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Metalanguage: OGML</a:t>
            </a:r>
          </a:p>
          <a:p>
            <a:pPr algn="ctr" eaLnBrk="0" hangingPunct="0"/>
            <a:r>
              <a:rPr lang="nl-NL" sz="2800" b="1" kern="0" dirty="0" err="1" smtClean="0">
                <a:solidFill>
                  <a:srgbClr val="263C92"/>
                </a:solidFill>
              </a:rPr>
              <a:t>Proof</a:t>
            </a:r>
            <a:r>
              <a:rPr lang="nl-NL" sz="2800" b="1" kern="0" dirty="0" smtClean="0">
                <a:solidFill>
                  <a:srgbClr val="263C92"/>
                </a:solidFill>
              </a:rPr>
              <a:t> of Uniform model </a:t>
            </a:r>
            <a:r>
              <a:rPr lang="nl-NL" sz="2800" b="1" kern="0" dirty="0" err="1" smtClean="0">
                <a:solidFill>
                  <a:srgbClr val="263C92"/>
                </a:solidFill>
              </a:rPr>
              <a:t>representation</a:t>
            </a:r>
            <a:endParaRPr lang="nl-NL" sz="3200" b="1" kern="0" dirty="0" smtClean="0">
              <a:solidFill>
                <a:srgbClr val="263C92"/>
              </a:solidFill>
            </a:endParaRPr>
          </a:p>
          <a:p>
            <a:pPr lvl="0" algn="ctr" eaLnBrk="0" hangingPunct="0"/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OGML can provide uniform handling of models as demonstrated with </a:t>
            </a:r>
            <a:r>
              <a:rPr lang="en-US" sz="2800" dirty="0" smtClean="0"/>
              <a:t>OCL explicit relativity</a:t>
            </a:r>
            <a:endParaRPr lang="en-US" sz="2800" dirty="0" smtClean="0"/>
          </a:p>
          <a:p>
            <a:r>
              <a:rPr lang="en-US" sz="2800" dirty="0" smtClean="0"/>
              <a:t>OGML provides </a:t>
            </a:r>
            <a:r>
              <a:rPr lang="en-US" sz="2800" dirty="0" smtClean="0"/>
              <a:t>an explicit ontological commitment for </a:t>
            </a:r>
            <a:r>
              <a:rPr lang="en-US" sz="2800" dirty="0" smtClean="0"/>
              <a:t>metamodels </a:t>
            </a:r>
            <a:r>
              <a:rPr lang="en-US" sz="2800" dirty="0" smtClean="0"/>
              <a:t>and </a:t>
            </a:r>
            <a:r>
              <a:rPr lang="en-US" sz="2800" dirty="0" smtClean="0"/>
              <a:t>models </a:t>
            </a:r>
            <a:r>
              <a:rPr lang="en-US" sz="2800" dirty="0" smtClean="0"/>
              <a:t>(via OGMLX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Compared MOF and OWL we are closer to the OWL reification model but preserve more meaning of the constructs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42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OGML trade expressiveness for uniform model handling? </a:t>
            </a:r>
          </a:p>
          <a:p>
            <a:r>
              <a:rPr lang="en-US" dirty="0" smtClean="0"/>
              <a:t>We only expressed a subset of UML, what about RDF, OWL, MOF?</a:t>
            </a:r>
          </a:p>
          <a:p>
            <a:r>
              <a:rPr lang="en-US" dirty="0" smtClean="0"/>
              <a:t>Can this support data </a:t>
            </a:r>
            <a:r>
              <a:rPr lang="en-US" dirty="0" smtClean="0"/>
              <a:t>translation?</a:t>
            </a:r>
          </a:p>
          <a:p>
            <a:pPr>
              <a:buNone/>
            </a:pPr>
            <a:r>
              <a:rPr lang="en-US" b="1" dirty="0" smtClean="0"/>
              <a:t>Future Work</a:t>
            </a:r>
            <a:r>
              <a:rPr lang="en-US" dirty="0" smtClean="0"/>
              <a:t>: investigate expressiveness</a:t>
            </a:r>
          </a:p>
          <a:p>
            <a:pPr>
              <a:buNone/>
            </a:pPr>
            <a:r>
              <a:rPr lang="en-US" dirty="0" smtClean="0"/>
              <a:t>Extend OGML with mereology, multiple instantiation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1285860"/>
            <a:ext cx="8929718" cy="685800"/>
          </a:xfrm>
        </p:spPr>
        <p:txBody>
          <a:bodyPr/>
          <a:lstStyle/>
          <a:p>
            <a:r>
              <a:rPr lang="en-US" dirty="0" smtClean="0"/>
              <a:t>Introduction </a:t>
            </a:r>
            <a:r>
              <a:rPr lang="en-US" dirty="0" smtClean="0"/>
              <a:t>(</a:t>
            </a:r>
            <a:r>
              <a:rPr lang="nl-NL" dirty="0" smtClean="0"/>
              <a:t>Model </a:t>
            </a:r>
            <a:r>
              <a:rPr lang="nl-NL" dirty="0" smtClean="0"/>
              <a:t>D</a:t>
            </a:r>
            <a:r>
              <a:rPr lang="nl-NL" dirty="0" smtClean="0"/>
              <a:t>riven Engineering)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071678"/>
            <a:ext cx="7772400" cy="4114800"/>
          </a:xfrm>
        </p:spPr>
        <p:txBody>
          <a:bodyPr/>
          <a:lstStyle/>
          <a:p>
            <a:r>
              <a:rPr lang="en-US" sz="2800" dirty="0" smtClean="0"/>
              <a:t>In a model we capture the state of affairs in a domain of interest</a:t>
            </a:r>
          </a:p>
          <a:p>
            <a:r>
              <a:rPr lang="en-US" sz="2800" i="1" u="sng" dirty="0" smtClean="0"/>
              <a:t>Instantiation</a:t>
            </a:r>
            <a:r>
              <a:rPr lang="en-US" sz="2800" i="1" dirty="0" smtClean="0"/>
              <a:t> / instanceOf</a:t>
            </a:r>
          </a:p>
          <a:p>
            <a:r>
              <a:rPr lang="en-US" sz="2800" i="1" dirty="0" smtClean="0"/>
              <a:t>A UML model:</a:t>
            </a:r>
          </a:p>
          <a:p>
            <a:endParaRPr lang="en-US" sz="2800" i="1" dirty="0" smtClean="0"/>
          </a:p>
          <a:p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dirty="0" smtClean="0"/>
              <a:t>Models raise the level of </a:t>
            </a:r>
            <a:r>
              <a:rPr lang="en-US" sz="2800" i="1" dirty="0" smtClean="0"/>
              <a:t>abstraction</a:t>
            </a:r>
            <a:r>
              <a:rPr lang="en-US" sz="2800" dirty="0" smtClean="0"/>
              <a:t> in software development</a:t>
            </a:r>
          </a:p>
          <a:p>
            <a:endParaRPr lang="en-US" sz="2800" i="1" dirty="0" smtClean="0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4143372" y="3714752"/>
          <a:ext cx="4818895" cy="1500198"/>
        </p:xfrm>
        <a:graphic>
          <a:graphicData uri="http://schemas.openxmlformats.org/presentationml/2006/ole">
            <p:oleObj spid="_x0000_s51207" name="Visio" r:id="rId3" imgW="2932066" imgH="913377" progId="Visio.Drawing.11">
              <p:embed/>
            </p:oleObj>
          </a:graphicData>
        </a:graphic>
      </p:graphicFrame>
      <p:graphicFrame>
        <p:nvGraphicFramePr>
          <p:cNvPr id="51208" name="Object 8"/>
          <p:cNvGraphicFramePr>
            <a:graphicFrameLocks noChangeAspect="1"/>
          </p:cNvGraphicFramePr>
          <p:nvPr/>
        </p:nvGraphicFramePr>
        <p:xfrm>
          <a:off x="357158" y="4429132"/>
          <a:ext cx="3429024" cy="788467"/>
        </p:xfrm>
        <a:graphic>
          <a:graphicData uri="http://schemas.openxmlformats.org/presentationml/2006/ole">
            <p:oleObj spid="_x0000_s51208" name="Visio" r:id="rId4" imgW="2354915" imgH="541797" progId="Visio.Drawing.11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357190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643306" y="5715016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263C8A"/>
                </a:solidFill>
              </a:rPr>
              <a:t>Model transformation </a:t>
            </a:r>
          </a:p>
          <a:p>
            <a:pPr algn="ctr"/>
            <a:r>
              <a:rPr lang="en-US" sz="2000" dirty="0" smtClean="0"/>
              <a:t>taken from OMG/MDA Guide 03  </a:t>
            </a:r>
            <a:endParaRPr lang="en-US" sz="2000" dirty="0"/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42844" y="1143000"/>
            <a:ext cx="9001156" cy="685800"/>
          </a:xfrm>
        </p:spPr>
        <p:txBody>
          <a:bodyPr/>
          <a:lstStyle/>
          <a:p>
            <a:r>
              <a:rPr lang="en-US" dirty="0" smtClean="0"/>
              <a:t>Introduction </a:t>
            </a:r>
            <a:r>
              <a:rPr lang="en-US" dirty="0" smtClean="0"/>
              <a:t>(</a:t>
            </a:r>
            <a:r>
              <a:rPr lang="nl-NL" dirty="0" smtClean="0"/>
              <a:t>Model </a:t>
            </a:r>
            <a:r>
              <a:rPr lang="nl-NL" dirty="0" smtClean="0"/>
              <a:t>D</a:t>
            </a:r>
            <a:r>
              <a:rPr lang="nl-NL" dirty="0" smtClean="0"/>
              <a:t>riven Engineering)</a:t>
            </a:r>
            <a:endParaRPr lang="nl-NL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14282" y="3143248"/>
            <a:ext cx="4429156" cy="29717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Models can be used to automate software development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00240"/>
            <a:ext cx="7958166" cy="4114800"/>
          </a:xfrm>
        </p:spPr>
        <p:txBody>
          <a:bodyPr/>
          <a:lstStyle/>
          <a:p>
            <a:r>
              <a:rPr lang="en-US" dirty="0" smtClean="0"/>
              <a:t>A model is expressed in a </a:t>
            </a:r>
            <a:r>
              <a:rPr lang="en-US" i="1" dirty="0" smtClean="0"/>
              <a:t>modeling </a:t>
            </a:r>
            <a:r>
              <a:rPr lang="en-US" i="1" dirty="0" smtClean="0"/>
              <a:t>language</a:t>
            </a:r>
          </a:p>
          <a:p>
            <a:r>
              <a:rPr lang="en-US" dirty="0" smtClean="0"/>
              <a:t>A modeling language consist of </a:t>
            </a:r>
            <a:r>
              <a:rPr lang="en-US" i="1" dirty="0" smtClean="0"/>
              <a:t>concrete syntax</a:t>
            </a:r>
            <a:r>
              <a:rPr lang="en-US" dirty="0" smtClean="0"/>
              <a:t>, </a:t>
            </a:r>
            <a:r>
              <a:rPr lang="en-US" i="1" dirty="0" smtClean="0"/>
              <a:t>abstract syntax</a:t>
            </a:r>
            <a:r>
              <a:rPr lang="en-US" dirty="0" smtClean="0"/>
              <a:t> and </a:t>
            </a:r>
            <a:r>
              <a:rPr lang="en-US" i="1" dirty="0" smtClean="0"/>
              <a:t>semantics</a:t>
            </a:r>
          </a:p>
          <a:p>
            <a:r>
              <a:rPr lang="en-US" dirty="0" smtClean="0"/>
              <a:t>A modeling language makes an </a:t>
            </a:r>
            <a:r>
              <a:rPr lang="en-US" i="1" dirty="0" smtClean="0"/>
              <a:t>ontological commitment</a:t>
            </a:r>
          </a:p>
          <a:p>
            <a:r>
              <a:rPr lang="en-US" dirty="0" smtClean="0"/>
              <a:t>A modeling language can be represented as </a:t>
            </a:r>
            <a:r>
              <a:rPr lang="en-US" i="1" dirty="0" smtClean="0"/>
              <a:t>model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42844" y="1214422"/>
            <a:ext cx="90011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(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Driven Engineering)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2844" y="1214422"/>
            <a:ext cx="90011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(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Driven Engineering)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6928660" y="4929198"/>
            <a:ext cx="1143802" cy="79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500298" y="3857628"/>
            <a:ext cx="1857388" cy="1143008"/>
          </a:xfrm>
          <a:prstGeom prst="curvedConnector3">
            <a:avLst>
              <a:gd name="adj1" fmla="val 42308"/>
            </a:avLst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5214942" y="5500702"/>
          <a:ext cx="2527118" cy="714380"/>
        </p:xfrm>
        <a:graphic>
          <a:graphicData uri="http://schemas.openxmlformats.org/presentationml/2006/ole">
            <p:oleObj spid="_x0000_s52236" name="Visio" r:id="rId3" imgW="1348051" imgH="381649" progId="Visio.Drawing.11">
              <p:embed/>
            </p:oleObj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1357290" y="5357826"/>
          <a:ext cx="1643074" cy="855401"/>
        </p:xfrm>
        <a:graphic>
          <a:graphicData uri="http://schemas.openxmlformats.org/presentationml/2006/ole">
            <p:oleObj spid="_x0000_s52237" name="Visio" r:id="rId4" imgW="1040258" imgH="541797" progId="Visio.Drawing.11">
              <p:embed/>
            </p:oleObj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71406" y="2428868"/>
          <a:ext cx="4212824" cy="1571636"/>
        </p:xfrm>
        <a:graphic>
          <a:graphicData uri="http://schemas.openxmlformats.org/presentationml/2006/ole">
            <p:oleObj spid="_x0000_s52238" name="Visio" r:id="rId5" imgW="2557800" imgH="953650" progId="Visio.Drawing.11">
              <p:embed/>
            </p:oleObj>
          </a:graphicData>
        </a:graphic>
      </p:graphicFrame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4357686" y="2000240"/>
          <a:ext cx="4711806" cy="2643207"/>
        </p:xfrm>
        <a:graphic>
          <a:graphicData uri="http://schemas.openxmlformats.org/presentationml/2006/ole">
            <p:oleObj spid="_x0000_s52240" name="Visio" r:id="rId6" imgW="2882920" imgH="1621929" progId="Visio.Drawing.11">
              <p:embed/>
            </p:oleObj>
          </a:graphicData>
        </a:graphic>
      </p:graphicFrame>
      <p:cxnSp>
        <p:nvCxnSpPr>
          <p:cNvPr id="47" name="Straight Arrow Connector 16"/>
          <p:cNvCxnSpPr/>
          <p:nvPr/>
        </p:nvCxnSpPr>
        <p:spPr>
          <a:xfrm rot="16200000" flipV="1">
            <a:off x="-107189" y="4321975"/>
            <a:ext cx="2286016" cy="642942"/>
          </a:xfrm>
          <a:prstGeom prst="curvedConnector3">
            <a:avLst>
              <a:gd name="adj1" fmla="val -2917"/>
            </a:avLst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6"/>
          <p:cNvCxnSpPr/>
          <p:nvPr/>
        </p:nvCxnSpPr>
        <p:spPr>
          <a:xfrm rot="16200000" flipV="1">
            <a:off x="4179091" y="4964917"/>
            <a:ext cx="1714512" cy="500066"/>
          </a:xfrm>
          <a:prstGeom prst="curvedConnector3">
            <a:avLst>
              <a:gd name="adj1" fmla="val 8333"/>
            </a:avLst>
          </a:prstGeom>
          <a:ln w="254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  <p:sp>
        <p:nvSpPr>
          <p:cNvPr id="93" name="Freeform 92"/>
          <p:cNvSpPr/>
          <p:nvPr/>
        </p:nvSpPr>
        <p:spPr>
          <a:xfrm>
            <a:off x="5715000" y="2384427"/>
            <a:ext cx="2965450" cy="3625850"/>
          </a:xfrm>
          <a:custGeom>
            <a:avLst/>
            <a:gdLst>
              <a:gd name="connsiteX0" fmla="*/ 1885950 w 2965450"/>
              <a:gd name="connsiteY0" fmla="*/ 3625850 h 3625850"/>
              <a:gd name="connsiteX1" fmla="*/ 2590800 w 2965450"/>
              <a:gd name="connsiteY1" fmla="*/ 2901950 h 3625850"/>
              <a:gd name="connsiteX2" fmla="*/ 2533650 w 2965450"/>
              <a:gd name="connsiteY2" fmla="*/ 463550 h 3625850"/>
              <a:gd name="connsiteX3" fmla="*/ 0 w 2965450"/>
              <a:gd name="connsiteY3" fmla="*/ 120650 h 362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450" h="3625850">
                <a:moveTo>
                  <a:pt x="1885950" y="3625850"/>
                </a:moveTo>
                <a:cubicBezTo>
                  <a:pt x="2184400" y="3527425"/>
                  <a:pt x="2482850" y="3429000"/>
                  <a:pt x="2590800" y="2901950"/>
                </a:cubicBezTo>
                <a:cubicBezTo>
                  <a:pt x="2698750" y="2374900"/>
                  <a:pt x="2965450" y="927100"/>
                  <a:pt x="2533650" y="463550"/>
                </a:cubicBezTo>
                <a:cubicBezTo>
                  <a:pt x="2101850" y="0"/>
                  <a:pt x="439738" y="176213"/>
                  <a:pt x="0" y="120650"/>
                </a:cubicBezTo>
              </a:path>
            </a:pathLst>
          </a:cu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5" name="Straight Arrow Connector 94"/>
          <p:cNvCxnSpPr/>
          <p:nvPr/>
        </p:nvCxnSpPr>
        <p:spPr>
          <a:xfrm rot="10800000">
            <a:off x="3000364" y="6143644"/>
            <a:ext cx="2214578" cy="1588"/>
          </a:xfrm>
          <a:prstGeom prst="straightConnector1">
            <a:avLst/>
          </a:prstGeom>
          <a:ln w="34925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22"/>
          <p:cNvGraphicFramePr>
            <a:graphicFrameLocks noChangeAspect="1"/>
          </p:cNvGraphicFramePr>
          <p:nvPr/>
        </p:nvGraphicFramePr>
        <p:xfrm>
          <a:off x="-357222" y="3214686"/>
          <a:ext cx="5735022" cy="2928958"/>
        </p:xfrm>
        <a:graphic>
          <a:graphicData uri="http://schemas.openxmlformats.org/presentationml/2006/ole">
            <p:oleObj spid="_x0000_s53251" name="Visio" r:id="rId3" imgW="4389750" imgH="2266925" progId="Visio.Drawing.11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142844" y="1214422"/>
            <a:ext cx="900115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(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63C9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Driven Engineering)</a:t>
            </a:r>
            <a:endParaRPr kumimoji="0" lang="nl-NL" sz="3600" b="1" i="0" u="none" strike="noStrike" kern="0" cap="none" spc="0" normalizeH="0" baseline="0" noProof="0" dirty="0">
              <a:ln>
                <a:noFill/>
              </a:ln>
              <a:solidFill>
                <a:srgbClr val="263C9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85720" y="2214554"/>
            <a:ext cx="8715436" cy="3900486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Modeling architecture</a:t>
            </a:r>
          </a:p>
          <a:p>
            <a:pPr>
              <a:buNone/>
            </a:pPr>
            <a:r>
              <a:rPr lang="en-US" i="1" dirty="0" smtClean="0"/>
              <a:t>						General-purpose</a:t>
            </a:r>
          </a:p>
          <a:p>
            <a:pPr>
              <a:buNone/>
            </a:pPr>
            <a:r>
              <a:rPr lang="en-US" i="1" dirty="0" smtClean="0"/>
              <a:t>						or domain-specific?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dirty="0" smtClean="0"/>
              <a:t>						Support </a:t>
            </a:r>
            <a:r>
              <a:rPr lang="en-US" dirty="0" smtClean="0"/>
              <a:t>for </a:t>
            </a:r>
            <a:r>
              <a:rPr lang="en-US" dirty="0" smtClean="0"/>
              <a:t>multiple 						modeling 	languages					is </a:t>
            </a:r>
            <a:r>
              <a:rPr lang="en-US" dirty="0" smtClean="0"/>
              <a:t>desirable</a:t>
            </a:r>
          </a:p>
          <a:p>
            <a:pPr>
              <a:buNone/>
            </a:pPr>
            <a:endParaRPr lang="en-US" i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14153-6F7D-4A8E-BEEC-3DAC4A508230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-uk">
  <a:themeElements>
    <a:clrScheme name="UT-u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T-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T-u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T-u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u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u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u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u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T-u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UT-uk</Template>
  <TotalTime>3933</TotalTime>
  <Words>862</Words>
  <Application>Microsoft PowerPoint</Application>
  <PresentationFormat>On-screen Show (4:3)</PresentationFormat>
  <Paragraphs>324</Paragraphs>
  <Slides>43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UT-uk</vt:lpstr>
      <vt:lpstr>Visio</vt:lpstr>
      <vt:lpstr>Microsoft Office Visio Drawing</vt:lpstr>
      <vt:lpstr>Slide 1</vt:lpstr>
      <vt:lpstr>Overview</vt:lpstr>
      <vt:lpstr>Introduction (Title)</vt:lpstr>
      <vt:lpstr>Introduction (Ontology)</vt:lpstr>
      <vt:lpstr>Introduction (Model Driven Engineering)</vt:lpstr>
      <vt:lpstr>Introduction (Model Driven Engineering)</vt:lpstr>
      <vt:lpstr>Slide 7</vt:lpstr>
      <vt:lpstr>Slide 8</vt:lpstr>
      <vt:lpstr>Slide 9</vt:lpstr>
      <vt:lpstr>Slide 10</vt:lpstr>
      <vt:lpstr>Problem statement</vt:lpstr>
      <vt:lpstr>Problem Statement</vt:lpstr>
      <vt:lpstr>Problem Statement (the problems)</vt:lpstr>
      <vt:lpstr>Problem Statement (an analysis)</vt:lpstr>
      <vt:lpstr>Problem Statement (an analysis)</vt:lpstr>
      <vt:lpstr>Problem Statement (an analysis)</vt:lpstr>
      <vt:lpstr>Problem Statement (research questions)</vt:lpstr>
      <vt:lpstr>Approach</vt:lpstr>
      <vt:lpstr>Slide 19</vt:lpstr>
      <vt:lpstr>The Metalanguage OGML</vt:lpstr>
      <vt:lpstr>The Metalanguage: OGML Ontological Constructs</vt:lpstr>
      <vt:lpstr>The Metalanguage: OGML  Example Exercise. Express in OGML:</vt:lpstr>
      <vt:lpstr>The Metalanguage: OGML</vt:lpstr>
      <vt:lpstr>The Metalanguage: OGML Ontological Relations</vt:lpstr>
      <vt:lpstr>The Metalanguage: OGML</vt:lpstr>
      <vt:lpstr>The Metalanguage: OGML </vt:lpstr>
      <vt:lpstr>The Metalanguage: OGML</vt:lpstr>
      <vt:lpstr>Slide 28</vt:lpstr>
      <vt:lpstr>The Metalanguage: OGML</vt:lpstr>
      <vt:lpstr>The Metalanguage: OGML Ontological Perspective</vt:lpstr>
      <vt:lpstr>How to define the perspective in the metamodel?</vt:lpstr>
      <vt:lpstr>The Metalanguage: OGML, Attribute function</vt:lpstr>
      <vt:lpstr>Slide 33</vt:lpstr>
      <vt:lpstr>The Metalanguage: OGML, Reflection</vt:lpstr>
      <vt:lpstr>Slide 35</vt:lpstr>
      <vt:lpstr>Results</vt:lpstr>
      <vt:lpstr>Results</vt:lpstr>
      <vt:lpstr>Results: Navigating N-ary Associations</vt:lpstr>
      <vt:lpstr>Results: Navigating explicit relativeness</vt:lpstr>
      <vt:lpstr>Slide 40</vt:lpstr>
      <vt:lpstr>Slide 41</vt:lpstr>
      <vt:lpstr>Conclusion</vt:lpstr>
      <vt:lpstr>Conclusion</vt:lpstr>
    </vt:vector>
  </TitlesOfParts>
  <Company>Universiteit Twente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ITBE</dc:creator>
  <cp:lastModifiedBy>Alfons Laarman</cp:lastModifiedBy>
  <cp:revision>20</cp:revision>
  <dcterms:created xsi:type="dcterms:W3CDTF">2008-10-20T10:00:33Z</dcterms:created>
  <dcterms:modified xsi:type="dcterms:W3CDTF">2009-03-31T08:43:18Z</dcterms:modified>
</cp:coreProperties>
</file>